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32"/>
  </p:notesMasterIdLst>
  <p:handoutMasterIdLst>
    <p:handoutMasterId r:id="rId33"/>
  </p:handoutMasterIdLst>
  <p:sldIdLst>
    <p:sldId id="292" r:id="rId5"/>
    <p:sldId id="298" r:id="rId6"/>
    <p:sldId id="330" r:id="rId7"/>
    <p:sldId id="331" r:id="rId8"/>
    <p:sldId id="332" r:id="rId9"/>
    <p:sldId id="333" r:id="rId10"/>
    <p:sldId id="334" r:id="rId11"/>
    <p:sldId id="335" r:id="rId12"/>
    <p:sldId id="336" r:id="rId13"/>
    <p:sldId id="337" r:id="rId14"/>
    <p:sldId id="339" r:id="rId15"/>
    <p:sldId id="338" r:id="rId16"/>
    <p:sldId id="340" r:id="rId17"/>
    <p:sldId id="341" r:id="rId18"/>
    <p:sldId id="342" r:id="rId19"/>
    <p:sldId id="343" r:id="rId20"/>
    <p:sldId id="344" r:id="rId21"/>
    <p:sldId id="345" r:id="rId22"/>
    <p:sldId id="293" r:id="rId23"/>
    <p:sldId id="329" r:id="rId24"/>
    <p:sldId id="291" r:id="rId25"/>
    <p:sldId id="295" r:id="rId26"/>
    <p:sldId id="322" r:id="rId27"/>
    <p:sldId id="318" r:id="rId28"/>
    <p:sldId id="299" r:id="rId29"/>
    <p:sldId id="296" r:id="rId30"/>
    <p:sldId id="294" r:id="rId31"/>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3F6F"/>
    <a:srgbClr val="00ACB6"/>
    <a:srgbClr val="013D61"/>
    <a:srgbClr val="F3703A"/>
    <a:srgbClr val="515083"/>
    <a:srgbClr val="2F305C"/>
    <a:srgbClr val="3C4798"/>
    <a:srgbClr val="E68637"/>
    <a:srgbClr val="F6A287"/>
    <a:srgbClr val="E98B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153" autoAdjust="0"/>
    <p:restoredTop sz="95788" autoAdjust="0"/>
  </p:normalViewPr>
  <p:slideViewPr>
    <p:cSldViewPr snapToGrid="0">
      <p:cViewPr varScale="1">
        <p:scale>
          <a:sx n="65" d="100"/>
          <a:sy n="65" d="100"/>
        </p:scale>
        <p:origin x="208" y="13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23AA0E9-8CD0-4A6E-A65E-A06028B83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a:extLst>
              <a:ext uri="{FF2B5EF4-FFF2-40B4-BE49-F238E27FC236}">
                <a16:creationId xmlns:a16="http://schemas.microsoft.com/office/drawing/2014/main" id="{D5E2408B-C9AB-4665-AC99-B057BD0A43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6FC0A7B-6666-4F41-AD03-C74B76B10001}" type="datetime1">
              <a:rPr lang="it-IT" smtClean="0"/>
              <a:t>08/05/25</a:t>
            </a:fld>
            <a:endParaRPr lang="it-IT" dirty="0"/>
          </a:p>
        </p:txBody>
      </p:sp>
      <p:sp>
        <p:nvSpPr>
          <p:cNvPr id="4" name="Segnaposto piè di pagina 3">
            <a:extLst>
              <a:ext uri="{FF2B5EF4-FFF2-40B4-BE49-F238E27FC236}">
                <a16:creationId xmlns:a16="http://schemas.microsoft.com/office/drawing/2014/main" id="{8CD1B215-531B-4869-BD98-BD3B1390B1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a:extLst>
              <a:ext uri="{FF2B5EF4-FFF2-40B4-BE49-F238E27FC236}">
                <a16:creationId xmlns:a16="http://schemas.microsoft.com/office/drawing/2014/main" id="{60B53F21-4D67-455D-8074-E9E6EC26FA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2858E0-3D38-47B7-97D4-4FE08D90D359}" type="slidenum">
              <a:rPr lang="it-IT" smtClean="0"/>
              <a:t>‹N›</a:t>
            </a:fld>
            <a:endParaRPr lang="it-IT" dirty="0"/>
          </a:p>
        </p:txBody>
      </p:sp>
    </p:spTree>
    <p:extLst>
      <p:ext uri="{BB962C8B-B14F-4D97-AF65-F5344CB8AC3E}">
        <p14:creationId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E367B-2E0B-461C-8280-86016408BD7C}" type="datetime1">
              <a:rPr lang="it-IT" smtClean="0"/>
              <a:pPr/>
              <a:t>08/05/25</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ECAD9-32EE-4091-BDA5-6BD15ACC5E58}" type="slidenum">
              <a:rPr lang="it-IT" noProof="0" smtClean="0"/>
              <a:t>‹N›</a:t>
            </a:fld>
            <a:endParaRPr lang="it-IT" noProof="0" dirty="0"/>
          </a:p>
        </p:txBody>
      </p:sp>
    </p:spTree>
    <p:extLst>
      <p:ext uri="{BB962C8B-B14F-4D97-AF65-F5344CB8AC3E}">
        <p14:creationId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
        <p:nvSpPr>
          <p:cNvPr id="11" name="Segnaposto immagine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54DB44FF-F9B4-4E5D-9888-DD07079D4562}" type="datetime1">
              <a:rPr lang="it-IT" noProof="0" smtClean="0"/>
              <a:t>08/05/25</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3" name="Sottotitolo 2"/>
          <p:cNvSpPr>
            <a:spLocks noGrp="1"/>
          </p:cNvSpPr>
          <p:nvPr>
            <p:ph type="subTitle" idx="1"/>
          </p:nvPr>
        </p:nvSpPr>
        <p:spPr>
          <a:xfrm>
            <a:off x="1212850" y="4508500"/>
            <a:ext cx="5118100" cy="1279652"/>
          </a:xfrm>
        </p:spPr>
        <p:txBody>
          <a:bodyPr lIns="91440" rIns="91440" rtlCol="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2" name="Titolo 1"/>
          <p:cNvSpPr>
            <a:spLocks noGrp="1"/>
          </p:cNvSpPr>
          <p:nvPr>
            <p:ph type="ctrTitle"/>
          </p:nvPr>
        </p:nvSpPr>
        <p:spPr>
          <a:xfrm>
            <a:off x="1212850" y="2057400"/>
            <a:ext cx="5118100" cy="1929066"/>
          </a:xfrm>
        </p:spPr>
        <p:txBody>
          <a:bodyPr rtlCol="0" anchor="b">
            <a:noAutofit/>
          </a:bodyPr>
          <a:lstStyle>
            <a:lvl1pPr algn="l">
              <a:lnSpc>
                <a:spcPct val="90000"/>
              </a:lnSpc>
              <a:defRPr sz="5400" b="1" spc="-50" baseline="0">
                <a:solidFill>
                  <a:schemeClr val="bg1"/>
                </a:solidFill>
                <a:latin typeface="+mn-lt"/>
              </a:defRPr>
            </a:lvl1pPr>
          </a:lstStyle>
          <a:p>
            <a:pPr rtl="0"/>
            <a:r>
              <a:rPr lang="it-IT" noProof="0"/>
              <a:t>Fare clic per modificare lo stile del titolo dello schema</a:t>
            </a:r>
            <a:endParaRPr lang="it-IT" noProof="0" dirty="0"/>
          </a:p>
        </p:txBody>
      </p:sp>
    </p:spTree>
    <p:extLst>
      <p:ext uri="{BB962C8B-B14F-4D97-AF65-F5344CB8AC3E}">
        <p14:creationId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786383"/>
            <a:ext cx="3068833" cy="2093975"/>
          </a:xfrm>
        </p:spPr>
        <p:txBody>
          <a:bodyPr rtlCol="0" anchor="b">
            <a:normAutofit/>
          </a:bodyPr>
          <a:lstStyle>
            <a:lvl1pPr>
              <a:lnSpc>
                <a:spcPct val="90000"/>
              </a:lnSpc>
              <a:defRPr sz="3600" b="0">
                <a:solidFill>
                  <a:srgbClr val="FFFFFF"/>
                </a:solidFill>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458984" y="812800"/>
            <a:ext cx="5713841" cy="4868609"/>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testo 3"/>
          <p:cNvSpPr>
            <a:spLocks noGrp="1"/>
          </p:cNvSpPr>
          <p:nvPr>
            <p:ph type="body" sz="half" idx="2" hasCustomPrompt="1"/>
          </p:nvPr>
        </p:nvSpPr>
        <p:spPr>
          <a:xfrm>
            <a:off x="1092200" y="3043050"/>
            <a:ext cx="3068832" cy="2638359"/>
          </a:xfrm>
        </p:spPr>
        <p:txBody>
          <a:bodyPr lIns="91440" rIns="91440" rtlCol="0">
            <a:normAutofit/>
          </a:bodyPr>
          <a:lstStyle>
            <a:lvl1pPr marL="0" indent="0" rtl="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dirty="0"/>
              <a:t>Fare clic per modificare gli stili del testo dello schema</a:t>
            </a:r>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251FC1-1A75-47DA-9A6E-B43CF6E86A62}" type="datetime1">
              <a:rPr lang="it-IT" noProof="0" smtClean="0"/>
              <a:t>08/05/25</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cxnSp>
        <p:nvCxnSpPr>
          <p:cNvPr id="15" name="Connecteur droit 19">
            <a:extLst>
              <a:ext uri="{FF2B5EF4-FFF2-40B4-BE49-F238E27FC236}">
                <a16:creationId xmlns:a16="http://schemas.microsoft.com/office/drawing/2014/main"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9">
            <a:extLst>
              <a:ext uri="{FF2B5EF4-FFF2-40B4-BE49-F238E27FC236}">
                <a16:creationId xmlns:a16="http://schemas.microsoft.com/office/drawing/2014/main"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9">
            <a:extLst>
              <a:ext uri="{FF2B5EF4-FFF2-40B4-BE49-F238E27FC236}">
                <a16:creationId xmlns:a16="http://schemas.microsoft.com/office/drawing/2014/main"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Segnaposto piè di pagina 2">
            <a:extLst>
              <a:ext uri="{FF2B5EF4-FFF2-40B4-BE49-F238E27FC236}">
                <a16:creationId xmlns:a16="http://schemas.microsoft.com/office/drawing/2014/main" id="{82E39F50-459D-C3E1-C6CC-EA208D50E4FE}"/>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28892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B74319CE-E5CF-4FF9-86AE-7437B4FD3174}" type="datetime1">
              <a:rPr lang="it-IT" noProof="0" smtClean="0"/>
              <a:t>08/05/25</a:t>
            </a:fld>
            <a:endParaRPr lang="it-IT" noProof="0" dirty="0"/>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4" name="Segnaposto piè di pagina 2">
            <a:extLst>
              <a:ext uri="{FF2B5EF4-FFF2-40B4-BE49-F238E27FC236}">
                <a16:creationId xmlns:a16="http://schemas.microsoft.com/office/drawing/2014/main" id="{DC7E41FD-853D-F717-1775-E30235610CE8}"/>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26508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82620384-FC06-4245-8A4E-BD9C5C3038C1}" type="datetime1">
              <a:rPr lang="it-IT" noProof="0" smtClean="0"/>
              <a:t>08/05/25</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5" name="Rettangolo 4">
            <a:extLst>
              <a:ext uri="{FF2B5EF4-FFF2-40B4-BE49-F238E27FC236}">
                <a16:creationId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title"/>
          </p:nvPr>
        </p:nvSpPr>
        <p:spPr>
          <a:xfrm>
            <a:off x="1092200" y="1885125"/>
            <a:ext cx="3314700" cy="2093975"/>
          </a:xfrm>
        </p:spPr>
        <p:txBody>
          <a:bodyPr rtlCol="0" anchor="ctr">
            <a:normAutofit/>
          </a:bodyPr>
          <a:lstStyle>
            <a:lvl1pPr>
              <a:lnSpc>
                <a:spcPct val="90000"/>
              </a:lnSpc>
              <a:defRPr sz="4400" b="1">
                <a:solidFill>
                  <a:srgbClr val="FFFFFF"/>
                </a:solidFill>
                <a:latin typeface="+mn-lt"/>
              </a:defRPr>
            </a:lvl1pPr>
          </a:lstStyle>
          <a:p>
            <a:pPr rtl="0"/>
            <a:r>
              <a:rPr lang="it-IT" noProof="0"/>
              <a:t>Fare clic per modificare lo stile del titolo dello schema</a:t>
            </a:r>
            <a:endParaRPr lang="it-IT" noProof="0" dirty="0"/>
          </a:p>
        </p:txBody>
      </p:sp>
      <p:sp>
        <p:nvSpPr>
          <p:cNvPr id="18" name="Rettangolo 17">
            <a:extLst>
              <a:ext uri="{FF2B5EF4-FFF2-40B4-BE49-F238E27FC236}">
                <a16:creationId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piè di pagina 2">
            <a:extLst>
              <a:ext uri="{FF2B5EF4-FFF2-40B4-BE49-F238E27FC236}">
                <a16:creationId xmlns:a16="http://schemas.microsoft.com/office/drawing/2014/main" id="{DB5FC7EB-9809-9909-8D31-7667D27CFE29}"/>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18128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bg1"/>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97CAA8-247F-493B-9041-1EB41C0713A1}" type="datetime1">
              <a:rPr lang="it-IT" noProof="0" smtClean="0"/>
              <a:t>08/05/25</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4" name="Segnaposto piè di pagina 2">
            <a:extLst>
              <a:ext uri="{FF2B5EF4-FFF2-40B4-BE49-F238E27FC236}">
                <a16:creationId xmlns:a16="http://schemas.microsoft.com/office/drawing/2014/main" id="{F1E388EF-366D-885A-CF06-6BEFE9E1E7F6}"/>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395430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4984722" y="548355"/>
            <a:ext cx="6054846" cy="634336"/>
          </a:xfrm>
        </p:spPr>
        <p:txBody>
          <a:bodyPr rtlCol="0" anchor="ctr">
            <a:noAutofit/>
          </a:bodyPr>
          <a:lstStyle>
            <a:lvl1pPr>
              <a:lnSpc>
                <a:spcPct val="90000"/>
              </a:lnSpc>
              <a:defRPr sz="36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100833" y="1611313"/>
            <a:ext cx="6072099" cy="3755104"/>
          </a:xfrm>
        </p:spPr>
        <p:txBody>
          <a:bodyPr rtlCol="0" anchor="t">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ADCFC264-2C41-457A-9103-DFF5BC066DDD}" type="datetime1">
              <a:rPr lang="it-IT" noProof="0" smtClean="0"/>
              <a:t>08/05/25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175104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3068577" y="880375"/>
            <a:ext cx="6054846" cy="634336"/>
          </a:xfrm>
        </p:spPr>
        <p:txBody>
          <a:bodyPr rtlCol="0" anchor="ctr">
            <a:noAutofit/>
          </a:bodyPr>
          <a:lstStyle>
            <a:lvl1pPr algn="ctr">
              <a:lnSpc>
                <a:spcPct val="90000"/>
              </a:lnSpc>
              <a:defRPr sz="3600" b="1" i="0">
                <a:solidFill>
                  <a:schemeClr val="tx1">
                    <a:lumMod val="75000"/>
                    <a:lumOff val="25000"/>
                  </a:schemeClr>
                </a:solidFill>
                <a:latin typeface="+mn-lt"/>
              </a:defRPr>
            </a:lvl1pPr>
          </a:lstStyle>
          <a:p>
            <a:pPr rtl="0"/>
            <a:r>
              <a:rPr lang="it-IT" noProof="0"/>
              <a:t>Fare clic per modificare lo stile del titolo dello schema</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BFACEB1B-38C0-4995-A1E2-7B5FD48CA44A}" type="datetime1">
              <a:rPr lang="it-IT" noProof="0" smtClean="0"/>
              <a:t>08/05/25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9" name="Rettangolo 18">
            <a:extLst>
              <a:ext uri="{FF2B5EF4-FFF2-40B4-BE49-F238E27FC236}">
                <a16:creationId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76760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473373" y="943430"/>
            <a:ext cx="4699452"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FDD649FC-C7F2-4966-B125-333FD0271E55}" type="datetime1">
              <a:rPr lang="it-IT" noProof="0" smtClean="0"/>
              <a:t>08/05/25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0" name="Rettangolo 19">
            <a:extLst>
              <a:ext uri="{FF2B5EF4-FFF2-40B4-BE49-F238E27FC236}">
                <a16:creationId xmlns:a16="http://schemas.microsoft.com/office/drawing/2014/main"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401277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518529" y="943430"/>
            <a:ext cx="4654296"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5350E5C9-4822-4828-86B2-BB987B39863B}" type="datetime1">
              <a:rPr lang="it-IT" noProof="0" smtClean="0"/>
              <a:t>08/05/25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Rettangolo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49861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immagine 2"/>
          <p:cNvSpPr>
            <a:spLocks noGrp="1" noChangeAspect="1"/>
          </p:cNvSpPr>
          <p:nvPr>
            <p:ph type="pic" idx="1"/>
          </p:nvPr>
        </p:nvSpPr>
        <p:spPr>
          <a:xfrm>
            <a:off x="15" y="0"/>
            <a:ext cx="12191985" cy="4578350"/>
          </a:xfrm>
          <a:solidFill>
            <a:schemeClr val="bg1"/>
          </a:solidFill>
        </p:spPr>
        <p:txBody>
          <a:bodyPr lIns="457200" tIns="457200" rtlCol="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endParaRPr lang="it-IT" noProof="0" dirty="0"/>
          </a:p>
        </p:txBody>
      </p:sp>
      <p:sp>
        <p:nvSpPr>
          <p:cNvPr id="2" name="Titolo 1"/>
          <p:cNvSpPr>
            <a:spLocks noGrp="1"/>
          </p:cNvSpPr>
          <p:nvPr>
            <p:ph type="title"/>
          </p:nvPr>
        </p:nvSpPr>
        <p:spPr>
          <a:xfrm>
            <a:off x="1097279" y="4799362"/>
            <a:ext cx="10113645" cy="743682"/>
          </a:xfrm>
        </p:spPr>
        <p:txBody>
          <a:bodyPr tIns="0" bIns="0" rtlCol="0" anchor="b">
            <a:noAutofit/>
          </a:bodyPr>
          <a:lstStyle>
            <a:lvl1pPr algn="ctr">
              <a:defRPr sz="4400" b="1">
                <a:solidFill>
                  <a:srgbClr val="FFFFFF"/>
                </a:solidFill>
              </a:defRPr>
            </a:lvl1pPr>
          </a:lstStyle>
          <a:p>
            <a:pPr rtl="0"/>
            <a:r>
              <a:rPr lang="it-IT" noProof="0"/>
              <a:t>Fare clic per modificare lo stile del titolo dello schema</a:t>
            </a:r>
            <a:endParaRPr lang="it-IT" noProof="0" dirty="0"/>
          </a:p>
        </p:txBody>
      </p:sp>
      <p:sp>
        <p:nvSpPr>
          <p:cNvPr id="4" name="Segnaposto tes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5" name="Segnaposto data 4"/>
          <p:cNvSpPr>
            <a:spLocks noGrp="1"/>
          </p:cNvSpPr>
          <p:nvPr>
            <p:ph type="dt" sz="half" idx="10"/>
          </p:nvPr>
        </p:nvSpPr>
        <p:spPr/>
        <p:txBody>
          <a:bodyPr rtlCol="0"/>
          <a:lstStyle>
            <a:lvl1pPr>
              <a:defRPr>
                <a:solidFill>
                  <a:schemeClr val="bg1"/>
                </a:solidFill>
              </a:defRPr>
            </a:lvl1pPr>
          </a:lstStyle>
          <a:p>
            <a:pPr rtl="0"/>
            <a:fld id="{5A04164A-D1F3-464B-BA5A-A4C4D8F35ADB}" type="datetime1">
              <a:rPr lang="it-IT" noProof="0" smtClean="0"/>
              <a:t>08/05/25</a:t>
            </a:fld>
            <a:endParaRPr lang="it-IT" noProof="0" dirty="0"/>
          </a:p>
        </p:txBody>
      </p:sp>
      <p:sp>
        <p:nvSpPr>
          <p:cNvPr id="6" name="Segnaposto piè di pagina 5"/>
          <p:cNvSpPr>
            <a:spLocks noGrp="1"/>
          </p:cNvSpPr>
          <p:nvPr>
            <p:ph type="ftr" sz="quarter" idx="11"/>
          </p:nvPr>
        </p:nvSpPr>
        <p:spPr>
          <a:xfrm>
            <a:off x="1097279" y="6446838"/>
            <a:ext cx="6818262" cy="365125"/>
          </a:xfrm>
        </p:spPr>
        <p:txBody>
          <a:bodyPr rtlCol="0"/>
          <a:lstStyle>
            <a:lvl1pPr>
              <a:defRPr>
                <a:solidFill>
                  <a:schemeClr val="bg1"/>
                </a:solidFill>
              </a:defRPr>
            </a:lvl1pPr>
          </a:lstStyle>
          <a:p>
            <a:pPr rtl="0"/>
            <a:r>
              <a:rPr lang="it-IT" noProof="0" dirty="0"/>
              <a:t>Piè di pagina</a:t>
            </a:r>
          </a:p>
        </p:txBody>
      </p:sp>
      <p:sp>
        <p:nvSpPr>
          <p:cNvPr id="7" name="Segnaposto numero diapositiva 6"/>
          <p:cNvSpPr>
            <a:spLocks noGrp="1"/>
          </p:cNvSpPr>
          <p:nvPr>
            <p:ph type="sldNum" sz="quarter" idx="12"/>
          </p:nvPr>
        </p:nvSpPr>
        <p:spPr/>
        <p:txBody>
          <a:bodyPr rtlCol="0"/>
          <a:lstStyle>
            <a:lvl1pPr>
              <a:defRPr>
                <a:solidFill>
                  <a:schemeClr val="bg1"/>
                </a:solidFill>
              </a:defRPr>
            </a:lvl1pPr>
          </a:lstStyle>
          <a:p>
            <a:pPr rtl="0"/>
            <a:fld id="{3A98EE3D-8CD1-4C3F-BD1C-C98C9596463C}" type="slidenum">
              <a:rPr lang="it-IT" noProof="0" smtClean="0"/>
              <a:pPr/>
              <a:t>‹N›</a:t>
            </a:fld>
            <a:endParaRPr lang="it-IT" noProof="0" dirty="0"/>
          </a:p>
        </p:txBody>
      </p:sp>
      <p:sp>
        <p:nvSpPr>
          <p:cNvPr id="9" name="Rettangolo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59869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29D1554E-7EF2-44AC-BA44-70A2B54D9DB9}" type="datetime1">
              <a:rPr lang="it-IT" noProof="0" smtClean="0"/>
              <a:t>08/05/25</a:t>
            </a:fld>
            <a:endParaRPr lang="it-IT" noProof="0" dirty="0"/>
          </a:p>
        </p:txBody>
      </p:sp>
      <p:sp>
        <p:nvSpPr>
          <p:cNvPr id="8" name="Segnaposto piè di pagina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5560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titolo">
    <p:spTree>
      <p:nvGrpSpPr>
        <p:cNvPr id="1" name=""/>
        <p:cNvGrpSpPr/>
        <p:nvPr/>
      </p:nvGrpSpPr>
      <p:grpSpPr>
        <a:xfrm>
          <a:off x="0" y="0"/>
          <a:ext cx="0" cy="0"/>
          <a:chOff x="0" y="0"/>
          <a:chExt cx="0" cy="0"/>
        </a:xfrm>
      </p:grpSpPr>
      <p:sp>
        <p:nvSpPr>
          <p:cNvPr id="13" name="Parallelogramma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12" name="Rettangolo 11">
            <a:extLst>
              <a:ext uri="{FF2B5EF4-FFF2-40B4-BE49-F238E27FC236}">
                <a16:creationId xmlns:a16="http://schemas.microsoft.com/office/drawing/2014/main" id="{A7C93D4F-3003-4D58-9AFB-356A0F800F42}"/>
              </a:ext>
            </a:extLst>
          </p:cNvPr>
          <p:cNvSpPr/>
          <p:nvPr userDrawn="1"/>
        </p:nvSpPr>
        <p:spPr>
          <a:xfrm>
            <a:off x="5060941" y="0"/>
            <a:ext cx="153926"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C3F388D4-15DF-446A-91AA-72876CD48301}" type="datetime1">
              <a:rPr lang="it-IT" noProof="0" smtClean="0"/>
              <a:t>08/05/25</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2" name="Titolo 1"/>
          <p:cNvSpPr>
            <a:spLocks noGrp="1"/>
          </p:cNvSpPr>
          <p:nvPr>
            <p:ph type="ctrTitle"/>
          </p:nvPr>
        </p:nvSpPr>
        <p:spPr>
          <a:xfrm>
            <a:off x="6629400" y="758952"/>
            <a:ext cx="4526280" cy="3227514"/>
          </a:xfrm>
        </p:spPr>
        <p:txBody>
          <a:bodyPr rtlCol="0" anchor="b">
            <a:normAutofit/>
          </a:bodyPr>
          <a:lstStyle>
            <a:lvl1pPr algn="l">
              <a:lnSpc>
                <a:spcPct val="90000"/>
              </a:lnSpc>
              <a:defRPr sz="6000" b="1" spc="-50" baseline="0">
                <a:solidFill>
                  <a:srgbClr val="013D61"/>
                </a:solidFill>
                <a:latin typeface="+mn-lt"/>
              </a:defRPr>
            </a:lvl1pPr>
          </a:lstStyle>
          <a:p>
            <a:pPr rtl="0"/>
            <a:r>
              <a:rPr lang="it-IT" noProof="0" dirty="0"/>
              <a:t>Fare clic per modificare lo stile del titolo dello schema</a:t>
            </a:r>
          </a:p>
        </p:txBody>
      </p:sp>
      <p:sp>
        <p:nvSpPr>
          <p:cNvPr id="3" name="Sottotitolo 2"/>
          <p:cNvSpPr>
            <a:spLocks noGrp="1"/>
          </p:cNvSpPr>
          <p:nvPr>
            <p:ph type="subTitle" idx="1"/>
          </p:nvPr>
        </p:nvSpPr>
        <p:spPr>
          <a:xfrm>
            <a:off x="6632171" y="4508500"/>
            <a:ext cx="4526280" cy="1279652"/>
          </a:xfrm>
        </p:spPr>
        <p:txBody>
          <a:bodyPr lIns="91440" rIns="91440" rtlCol="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dirty="0"/>
              <a:t>Fare clic per modificare lo stile del sottotitolo dello schema</a:t>
            </a:r>
          </a:p>
        </p:txBody>
      </p:sp>
      <p:sp>
        <p:nvSpPr>
          <p:cNvPr id="11" name="Rettangolo 10">
            <a:extLst>
              <a:ext uri="{FF2B5EF4-FFF2-40B4-BE49-F238E27FC236}">
                <a16:creationId xmlns:a16="http://schemas.microsoft.com/office/drawing/2014/main" id="{6D3E1BBA-670B-4CAE-B839-50ADB23DDBC6}"/>
              </a:ext>
            </a:extLst>
          </p:cNvPr>
          <p:cNvSpPr/>
          <p:nvPr userDrawn="1"/>
        </p:nvSpPr>
        <p:spPr>
          <a:xfrm>
            <a:off x="4984836" y="3841"/>
            <a:ext cx="153926" cy="6858000"/>
          </a:xfrm>
          <a:prstGeom prst="rect">
            <a:avLst/>
          </a:prstGeom>
          <a:solidFill>
            <a:srgbClr val="00A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9" name="Immagine 8">
            <a:extLst>
              <a:ext uri="{FF2B5EF4-FFF2-40B4-BE49-F238E27FC236}">
                <a16:creationId xmlns:a16="http://schemas.microsoft.com/office/drawing/2014/main" id="{7B1EF3D6-F267-5A27-D435-C5005BA4AAE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302" b="1411"/>
          <a:stretch/>
        </p:blipFill>
        <p:spPr>
          <a:xfrm>
            <a:off x="0" y="-3841"/>
            <a:ext cx="4984836" cy="6858000"/>
          </a:xfrm>
          <a:prstGeom prst="rect">
            <a:avLst/>
          </a:prstGeom>
        </p:spPr>
      </p:pic>
    </p:spTree>
    <p:extLst>
      <p:ext uri="{BB962C8B-B14F-4D97-AF65-F5344CB8AC3E}">
        <p14:creationId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1346200"/>
            <a:ext cx="2448033" cy="4530725"/>
          </a:xfrm>
        </p:spPr>
        <p:txBody>
          <a:bodyPr vert="eaVert"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a:xfrm>
            <a:off x="1092200" y="1346200"/>
            <a:ext cx="7480300" cy="4530723"/>
          </a:xfrm>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1C82CFE1-3316-4B70-89C0-454FCB2AAF53}" type="datetime1">
              <a:rPr lang="it-IT" noProof="0" smtClean="0"/>
              <a:t>08/05/25</a:t>
            </a:fld>
            <a:endParaRPr lang="it-IT" noProof="0" dirty="0"/>
          </a:p>
        </p:txBody>
      </p:sp>
      <p:sp>
        <p:nvSpPr>
          <p:cNvPr id="8" name="Segnaposto piè di pagina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14" name="Rettangolo 13">
            <a:extLst>
              <a:ext uri="{FF2B5EF4-FFF2-40B4-BE49-F238E27FC236}">
                <a16:creationId xmlns:a16="http://schemas.microsoft.com/office/drawing/2014/main"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94068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74542C42-F0C8-417A-980A-09B6C1CD6C24}" type="datetime1">
              <a:rPr lang="it-IT" noProof="0" smtClean="0"/>
              <a:t>08/05/25</a:t>
            </a:fld>
            <a:endParaRPr lang="it-IT" noProof="0" dirty="0"/>
          </a:p>
        </p:txBody>
      </p:sp>
      <p:sp>
        <p:nvSpPr>
          <p:cNvPr id="8" name="Segnaposto piè di pagina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01827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stazione sezione">
    <p:bg>
      <p:bgPr>
        <a:solidFill>
          <a:schemeClr val="bg1"/>
        </a:solidFill>
        <a:effectLst/>
      </p:bgPr>
    </p:bg>
    <p:spTree>
      <p:nvGrpSpPr>
        <p:cNvPr id="1" name=""/>
        <p:cNvGrpSpPr/>
        <p:nvPr/>
      </p:nvGrpSpPr>
      <p:grpSpPr>
        <a:xfrm>
          <a:off x="0" y="0"/>
          <a:ext cx="0" cy="0"/>
          <a:chOff x="0" y="0"/>
          <a:chExt cx="0" cy="0"/>
        </a:xfrm>
      </p:grpSpPr>
      <p:sp>
        <p:nvSpPr>
          <p:cNvPr id="15" name="Parallelogramma 14">
            <a:extLst>
              <a:ext uri="{FF2B5EF4-FFF2-40B4-BE49-F238E27FC236}">
                <a16:creationId xmlns:a16="http://schemas.microsoft.com/office/drawing/2014/main" id="{98B82A56-7790-48EC-983D-AB8F703699B2}"/>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1D72669-6745-4AA0-A173-7F6CEB97CF08}" type="datetime1">
              <a:rPr lang="it-IT" noProof="0" smtClean="0"/>
              <a:t>08/05/25</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63119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2641599" y="3746500"/>
            <a:ext cx="8331202" cy="1308100"/>
          </a:xfrm>
        </p:spPr>
        <p:txBody>
          <a:bodyPr rtlCol="0" anchor="b" anchorCtr="0">
            <a:noAutofit/>
          </a:bodyPr>
          <a:lstStyle>
            <a:lvl1pP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2641600" y="5219700"/>
            <a:ext cx="8331201" cy="586740"/>
          </a:xfrm>
        </p:spPr>
        <p:txBody>
          <a:bodyPr lIns="91440" rIns="91440" rtlCol="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59698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Intestazione della sezione">
    <p:bg>
      <p:bgPr>
        <a:solidFill>
          <a:schemeClr val="bg1"/>
        </a:solidFill>
        <a:effectLst/>
      </p:bgPr>
    </p:bg>
    <p:spTree>
      <p:nvGrpSpPr>
        <p:cNvPr id="1" name=""/>
        <p:cNvGrpSpPr/>
        <p:nvPr/>
      </p:nvGrpSpPr>
      <p:grpSpPr>
        <a:xfrm>
          <a:off x="0" y="0"/>
          <a:ext cx="0" cy="0"/>
          <a:chOff x="0" y="0"/>
          <a:chExt cx="0" cy="0"/>
        </a:xfrm>
      </p:grpSpPr>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81A99FD-A18D-4AC6-92B0-69E29E35743B}" type="datetime1">
              <a:rPr lang="it-IT" noProof="0" smtClean="0"/>
              <a:t>08/05/25</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1930399" y="3746500"/>
            <a:ext cx="8331202" cy="1308100"/>
          </a:xfrm>
        </p:spPr>
        <p:txBody>
          <a:bodyPr rtlCol="0" anchor="b" anchorCtr="0">
            <a:noAutofit/>
          </a:bodyPr>
          <a:lstStyle>
            <a:lvl1pPr algn="ct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930400" y="5219700"/>
            <a:ext cx="8331201" cy="586740"/>
          </a:xfrm>
        </p:spPr>
        <p:txBody>
          <a:bodyPr lIns="91440" rIns="91440" rtlCol="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76648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sz="half" idx="1"/>
          </p:nvPr>
        </p:nvSpPr>
        <p:spPr>
          <a:xfrm>
            <a:off x="1097280" y="2120900"/>
            <a:ext cx="4639736" cy="3748193"/>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contenuto 3"/>
          <p:cNvSpPr>
            <a:spLocks noGrp="1"/>
          </p:cNvSpPr>
          <p:nvPr>
            <p:ph sz="half" idx="2"/>
          </p:nvPr>
        </p:nvSpPr>
        <p:spPr>
          <a:xfrm>
            <a:off x="6515944" y="2120900"/>
            <a:ext cx="4639736" cy="3748194"/>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43B79944-34CF-4A72-AC1B-909189585767}" type="datetime1">
              <a:rPr lang="it-IT" noProof="0" smtClean="0"/>
              <a:t>08/05/25</a:t>
            </a:fld>
            <a:endParaRPr lang="it-IT" noProof="0" dirty="0"/>
          </a:p>
        </p:txBody>
      </p:sp>
      <p:sp>
        <p:nvSpPr>
          <p:cNvPr id="9" name="Segnaposto piè di pagina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338797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olo 9"/>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097280" y="2057400"/>
            <a:ext cx="4639736" cy="736282"/>
          </a:xfrm>
        </p:spPr>
        <p:txBody>
          <a:bodyPr lIns="91440" rIns="91440" rtlCol="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p:cNvSpPr>
            <a:spLocks noGrp="1"/>
          </p:cNvSpPr>
          <p:nvPr>
            <p:ph sz="half" idx="2"/>
          </p:nvPr>
        </p:nvSpPr>
        <p:spPr>
          <a:xfrm>
            <a:off x="1186731" y="2958274"/>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testo 4"/>
          <p:cNvSpPr>
            <a:spLocks noGrp="1"/>
          </p:cNvSpPr>
          <p:nvPr>
            <p:ph type="body" sz="quarter" idx="3"/>
          </p:nvPr>
        </p:nvSpPr>
        <p:spPr>
          <a:xfrm>
            <a:off x="6515944" y="2057400"/>
            <a:ext cx="4639736" cy="736282"/>
          </a:xfrm>
        </p:spPr>
        <p:txBody>
          <a:bodyPr lIns="91440" rIns="91440" rtlCol="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6" name="Segnaposto contenuto 5"/>
          <p:cNvSpPr>
            <a:spLocks noGrp="1"/>
          </p:cNvSpPr>
          <p:nvPr>
            <p:ph sz="quarter" idx="4"/>
          </p:nvPr>
        </p:nvSpPr>
        <p:spPr>
          <a:xfrm>
            <a:off x="6605395" y="2958273"/>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AAAF3A87-C769-4508-A602-98056DD906C2}" type="datetime1">
              <a:rPr lang="it-IT" noProof="0" smtClean="0"/>
              <a:t>08/05/25</a:t>
            </a:fld>
            <a:endParaRPr lang="it-IT" noProof="0" dirty="0"/>
          </a:p>
        </p:txBody>
      </p:sp>
      <p:sp>
        <p:nvSpPr>
          <p:cNvPr id="11" name="Segnaposto piè di pagina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r>
              <a:rPr lang="it-IT" noProof="0" dirty="0"/>
              <a:t>Piè di pagina</a:t>
            </a:r>
          </a:p>
        </p:txBody>
      </p:sp>
      <p:sp>
        <p:nvSpPr>
          <p:cNvPr id="12" name="Segnaposto numero diapositiva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1959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6" name="Segnaposto dat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5F1DB439-C8A9-45DF-AFF2-9EFA3E72C152}" type="datetime1">
              <a:rPr lang="it-IT" noProof="0" smtClean="0"/>
              <a:t>08/05/25</a:t>
            </a:fld>
            <a:endParaRPr lang="it-IT" noProof="0" dirty="0"/>
          </a:p>
        </p:txBody>
      </p:sp>
      <p:sp>
        <p:nvSpPr>
          <p:cNvPr id="7" name="Segnaposto piè di pagina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r>
              <a:rPr lang="it-IT" noProof="0" dirty="0"/>
              <a:t>Piè di pagina</a:t>
            </a:r>
          </a:p>
        </p:txBody>
      </p:sp>
      <p:sp>
        <p:nvSpPr>
          <p:cNvPr id="8" name="Segnaposto numero diapositiva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18001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DFAB8DF2-5E8E-AAC9-5CFB-04F9609C1AF6}"/>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90775C3D-C100-72AE-04FB-C04AC0D7DE43}"/>
              </a:ext>
            </a:extLst>
          </p:cNvPr>
          <p:cNvSpPr/>
          <p:nvPr userDrawn="1"/>
        </p:nvSpPr>
        <p:spPr>
          <a:xfrm>
            <a:off x="0" y="6174807"/>
            <a:ext cx="12192000" cy="683193"/>
          </a:xfrm>
          <a:prstGeom prst="rect">
            <a:avLst/>
          </a:prstGeom>
          <a:solidFill>
            <a:srgbClr val="113F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Parallelogramma 14">
            <a:extLst>
              <a:ext uri="{FF2B5EF4-FFF2-40B4-BE49-F238E27FC236}">
                <a16:creationId xmlns:a16="http://schemas.microsoft.com/office/drawing/2014/main" id="{AF082EE3-41AA-4817-A1CC-C33DDB8F675F}"/>
              </a:ext>
            </a:extLst>
          </p:cNvPr>
          <p:cNvSpPr/>
          <p:nvPr userDrawn="1"/>
        </p:nvSpPr>
        <p:spPr>
          <a:xfrm>
            <a:off x="4434494" y="-124691"/>
            <a:ext cx="2857500" cy="6299498"/>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7" name="Immagine 6">
            <a:extLst>
              <a:ext uri="{FF2B5EF4-FFF2-40B4-BE49-F238E27FC236}">
                <a16:creationId xmlns:a16="http://schemas.microsoft.com/office/drawing/2014/main" id="{B5E029AD-6703-A540-841D-BE7462E7B0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74807"/>
            <a:ext cx="3707476" cy="683193"/>
          </a:xfrm>
          <a:prstGeom prst="rect">
            <a:avLst/>
          </a:prstGeom>
        </p:spPr>
      </p:pic>
      <p:sp>
        <p:nvSpPr>
          <p:cNvPr id="9" name="Rettangolo 8">
            <a:extLst>
              <a:ext uri="{FF2B5EF4-FFF2-40B4-BE49-F238E27FC236}">
                <a16:creationId xmlns:a16="http://schemas.microsoft.com/office/drawing/2014/main" id="{D1867750-EA89-EFEA-40CB-4FA8E18FEF5A}"/>
              </a:ext>
            </a:extLst>
          </p:cNvPr>
          <p:cNvSpPr/>
          <p:nvPr userDrawn="1"/>
        </p:nvSpPr>
        <p:spPr>
          <a:xfrm rot="16200000">
            <a:off x="6073140" y="76728"/>
            <a:ext cx="45719" cy="12191999"/>
          </a:xfrm>
          <a:prstGeom prst="rect">
            <a:avLst/>
          </a:prstGeom>
          <a:solidFill>
            <a:srgbClr val="00A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Parallelogramma 14">
            <a:extLst>
              <a:ext uri="{FF2B5EF4-FFF2-40B4-BE49-F238E27FC236}">
                <a16:creationId xmlns:a16="http://schemas.microsoft.com/office/drawing/2014/main" id="{D20796F3-5674-4AF5-9623-575731F82E52}"/>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Segnaposto tito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it-IT" noProof="0" dirty="0"/>
              <a:t>Fare clic per modificare lo stile del titolo dello schema</a:t>
            </a:r>
          </a:p>
        </p:txBody>
      </p:sp>
      <p:sp>
        <p:nvSpPr>
          <p:cNvPr id="3" name="Segnaposto testo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2CA46E8E-89D0-493E-ABBF-B63A9C819C41}" type="datetime1">
              <a:rPr lang="it-IT" noProof="0" smtClean="0"/>
              <a:t>08/05/25</a:t>
            </a:fld>
            <a:endParaRPr lang="it-IT" noProof="0" dirty="0"/>
          </a:p>
        </p:txBody>
      </p:sp>
      <p:sp>
        <p:nvSpPr>
          <p:cNvPr id="5" name="Segnaposto piè di pagina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pPr rtl="0"/>
            <a:r>
              <a:rPr lang="it-IT" noProof="0" dirty="0"/>
              <a:t>Piè di pagina</a:t>
            </a:r>
          </a:p>
        </p:txBody>
      </p:sp>
      <p:sp>
        <p:nvSpPr>
          <p:cNvPr id="6" name="Segnaposto numero diapositiva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8" name="Rettangolo 7">
            <a:extLst>
              <a:ext uri="{FF2B5EF4-FFF2-40B4-BE49-F238E27FC236}">
                <a16:creationId xmlns:a16="http://schemas.microsoft.com/office/drawing/2014/main" id="{0F25E55C-1C16-46C6-B789-A4B2BCEF8F86}"/>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07" r:id="rId3"/>
    <p:sldLayoutId id="2147483708" r:id="rId4"/>
    <p:sldLayoutId id="2147483719" r:id="rId5"/>
    <p:sldLayoutId id="2147483709" r:id="rId6"/>
    <p:sldLayoutId id="2147483716" r:id="rId7"/>
    <p:sldLayoutId id="2147483710" r:id="rId8"/>
    <p:sldLayoutId id="2147483711" r:id="rId9"/>
    <p:sldLayoutId id="2147483712" r:id="rId10"/>
    <p:sldLayoutId id="2147483727" r:id="rId11"/>
    <p:sldLayoutId id="2147483720" r:id="rId12"/>
    <p:sldLayoutId id="2147483721" r:id="rId13"/>
    <p:sldLayoutId id="2147483725" r:id="rId14"/>
    <p:sldLayoutId id="2147483726" r:id="rId15"/>
    <p:sldLayoutId id="2147483722" r:id="rId16"/>
    <p:sldLayoutId id="2147483723" r:id="rId17"/>
    <p:sldLayoutId id="2147483715" r:id="rId18"/>
    <p:sldLayoutId id="2147483713" r:id="rId19"/>
    <p:sldLayoutId id="2147483714" r:id="rId20"/>
  </p:sldLayoutIdLst>
  <p:hf sldNum="0"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emf"/><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9.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hyperlink" Target="https://doi.org/10.1007/s00464-021-08352-x" TargetMode="Externa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a:xfrm>
            <a:off x="5764192" y="1319515"/>
            <a:ext cx="5834097" cy="1150669"/>
          </a:xfrm>
        </p:spPr>
        <p:txBody>
          <a:bodyPr>
            <a:normAutofit/>
          </a:bodyPr>
          <a:lstStyle/>
          <a:p>
            <a:r>
              <a:rPr lang="it-IT" dirty="0"/>
              <a:t>Se l’avessi saputo!</a:t>
            </a:r>
          </a:p>
        </p:txBody>
      </p:sp>
      <p:sp>
        <p:nvSpPr>
          <p:cNvPr id="4" name="Sottotitolo 3">
            <a:extLst>
              <a:ext uri="{FF2B5EF4-FFF2-40B4-BE49-F238E27FC236}">
                <a16:creationId xmlns:a16="http://schemas.microsoft.com/office/drawing/2014/main" id="{91A9603A-D223-47EF-B35B-86424F3280CA}"/>
              </a:ext>
            </a:extLst>
          </p:cNvPr>
          <p:cNvSpPr>
            <a:spLocks noGrp="1"/>
          </p:cNvSpPr>
          <p:nvPr>
            <p:ph type="subTitle" idx="1"/>
          </p:nvPr>
        </p:nvSpPr>
        <p:spPr>
          <a:xfrm>
            <a:off x="6632171" y="4508499"/>
            <a:ext cx="4526280" cy="1660807"/>
          </a:xfrm>
        </p:spPr>
        <p:txBody>
          <a:bodyPr>
            <a:normAutofit fontScale="47500" lnSpcReduction="20000"/>
          </a:bodyPr>
          <a:lstStyle/>
          <a:p>
            <a:r>
              <a:rPr lang="it-IT" sz="2800" b="1" dirty="0">
                <a:solidFill>
                  <a:srgbClr val="00ACB6"/>
                </a:solidFill>
              </a:rPr>
              <a:t>RELATORE</a:t>
            </a:r>
          </a:p>
          <a:p>
            <a:r>
              <a:rPr lang="it-IT" sz="2800" b="1" i="1" dirty="0">
                <a:solidFill>
                  <a:schemeClr val="tx1"/>
                </a:solidFill>
              </a:rPr>
              <a:t>Francesco furbetta M.D.</a:t>
            </a:r>
          </a:p>
          <a:p>
            <a:r>
              <a:rPr lang="it-IT" sz="2800" b="1" i="1" dirty="0">
                <a:solidFill>
                  <a:schemeClr val="tx1"/>
                </a:solidFill>
              </a:rPr>
              <a:t>                Pisa</a:t>
            </a:r>
          </a:p>
          <a:p>
            <a:r>
              <a:rPr lang="it-IT" sz="2800" b="1" dirty="0">
                <a:solidFill>
                  <a:srgbClr val="00ACB6"/>
                </a:solidFill>
              </a:rPr>
              <a:t>Affiliazione</a:t>
            </a:r>
          </a:p>
          <a:p>
            <a:r>
              <a:rPr lang="it-IT" sz="2800" b="1" i="1" dirty="0">
                <a:solidFill>
                  <a:schemeClr val="tx1"/>
                </a:solidFill>
              </a:rPr>
              <a:t>Clinica Leonardo, Sovigliana-Vinci (FI) </a:t>
            </a:r>
          </a:p>
          <a:p>
            <a:endParaRPr lang="it-IT" sz="2800" b="1" dirty="0">
              <a:solidFill>
                <a:srgbClr val="00ACB6"/>
              </a:solidFill>
            </a:endParaRPr>
          </a:p>
        </p:txBody>
      </p:sp>
    </p:spTree>
    <p:extLst>
      <p:ext uri="{BB962C8B-B14F-4D97-AF65-F5344CB8AC3E}">
        <p14:creationId xmlns:p14="http://schemas.microsoft.com/office/powerpoint/2010/main" val="47115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2">
            <a:extLst>
              <a:ext uri="{FF2B5EF4-FFF2-40B4-BE49-F238E27FC236}">
                <a16:creationId xmlns:a16="http://schemas.microsoft.com/office/drawing/2014/main" id="{4A626A4A-5B51-3263-37A5-4118756B000A}"/>
              </a:ext>
            </a:extLst>
          </p:cNvPr>
          <p:cNvSpPr txBox="1">
            <a:spLocks/>
          </p:cNvSpPr>
          <p:nvPr/>
        </p:nvSpPr>
        <p:spPr>
          <a:xfrm>
            <a:off x="936171" y="104173"/>
            <a:ext cx="10319658" cy="646331"/>
          </a:xfrm>
          <a:prstGeom prst="rect">
            <a:avLst/>
          </a:prstGeom>
        </p:spPr>
        <p:txBody>
          <a:bodyPr wrap="square">
            <a:sp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algn="ctr"/>
            <a:r>
              <a:rPr lang="it-IT" sz="4000" b="0" cap="small" dirty="0">
                <a:solidFill>
                  <a:schemeClr val="tx1"/>
                </a:solidFill>
              </a:rPr>
              <a:t>Se l’avessi saputo!</a:t>
            </a:r>
          </a:p>
        </p:txBody>
      </p:sp>
      <p:sp>
        <p:nvSpPr>
          <p:cNvPr id="5" name="CasellaDiTesto 4">
            <a:extLst>
              <a:ext uri="{FF2B5EF4-FFF2-40B4-BE49-F238E27FC236}">
                <a16:creationId xmlns:a16="http://schemas.microsoft.com/office/drawing/2014/main" id="{54D1A2E6-E092-E13A-27E5-1A23429D283D}"/>
              </a:ext>
            </a:extLst>
          </p:cNvPr>
          <p:cNvSpPr txBox="1"/>
          <p:nvPr/>
        </p:nvSpPr>
        <p:spPr>
          <a:xfrm>
            <a:off x="2431774" y="750504"/>
            <a:ext cx="7328452" cy="830997"/>
          </a:xfrm>
          <a:prstGeom prst="rect">
            <a:avLst/>
          </a:prstGeom>
          <a:noFill/>
        </p:spPr>
        <p:txBody>
          <a:bodyPr wrap="square">
            <a:spAutoFit/>
          </a:bodyPr>
          <a:lstStyle/>
          <a:p>
            <a:pPr algn="ctr"/>
            <a:r>
              <a:rPr lang="it-IT" sz="2400" dirty="0"/>
              <a:t>RYGBP, OAGBP, SASI, SADI, SG: uno, cento, mille</a:t>
            </a:r>
          </a:p>
          <a:p>
            <a:pPr algn="ctr"/>
            <a:r>
              <a:rPr lang="it-IT" sz="2400" dirty="0"/>
              <a:t>segmento gastrico? anastomosi? segmenti intestinali?</a:t>
            </a:r>
          </a:p>
        </p:txBody>
      </p:sp>
      <p:pic>
        <p:nvPicPr>
          <p:cNvPr id="2" name="Immagine 1">
            <a:extLst>
              <a:ext uri="{FF2B5EF4-FFF2-40B4-BE49-F238E27FC236}">
                <a16:creationId xmlns:a16="http://schemas.microsoft.com/office/drawing/2014/main" id="{A99A0C4A-CA98-25ED-8805-5793474D4C14}"/>
              </a:ext>
            </a:extLst>
          </p:cNvPr>
          <p:cNvPicPr>
            <a:picLocks noChangeAspect="1"/>
          </p:cNvPicPr>
          <p:nvPr/>
        </p:nvPicPr>
        <p:blipFill>
          <a:blip r:embed="rId2"/>
          <a:stretch>
            <a:fillRect/>
          </a:stretch>
        </p:blipFill>
        <p:spPr>
          <a:xfrm>
            <a:off x="526774" y="1685802"/>
            <a:ext cx="5092149" cy="2256308"/>
          </a:xfrm>
          <a:prstGeom prst="rect">
            <a:avLst/>
          </a:prstGeom>
          <a:ln>
            <a:solidFill>
              <a:schemeClr val="accent1">
                <a:shade val="15000"/>
              </a:schemeClr>
            </a:solidFill>
          </a:ln>
        </p:spPr>
      </p:pic>
      <p:sp>
        <p:nvSpPr>
          <p:cNvPr id="3" name="CasellaDiTesto 2">
            <a:extLst>
              <a:ext uri="{FF2B5EF4-FFF2-40B4-BE49-F238E27FC236}">
                <a16:creationId xmlns:a16="http://schemas.microsoft.com/office/drawing/2014/main" id="{CF14D920-C440-DABC-C90D-1C70947B99EC}"/>
              </a:ext>
            </a:extLst>
          </p:cNvPr>
          <p:cNvSpPr txBox="1"/>
          <p:nvPr/>
        </p:nvSpPr>
        <p:spPr>
          <a:xfrm>
            <a:off x="526772" y="4156534"/>
            <a:ext cx="5092147" cy="1200329"/>
          </a:xfrm>
          <a:prstGeom prst="rect">
            <a:avLst/>
          </a:prstGeom>
          <a:noFill/>
        </p:spPr>
        <p:txBody>
          <a:bodyPr wrap="square" rtlCol="0">
            <a:spAutoFit/>
          </a:bodyPr>
          <a:lstStyle/>
          <a:p>
            <a:r>
              <a:rPr lang="en-US" dirty="0">
                <a:solidFill>
                  <a:srgbClr val="FF0000"/>
                </a:solidFill>
                <a:effectLst/>
                <a:ea typeface="Times New Roman" panose="02020603050405020304" pitchFamily="18" charset="0"/>
              </a:rPr>
              <a:t>Each bariatric procedure should be identified by a single set of precise anatomic measurements </a:t>
            </a:r>
            <a:r>
              <a:rPr lang="en-US" dirty="0">
                <a:effectLst/>
                <a:ea typeface="Times New Roman" panose="02020603050405020304" pitchFamily="18" charset="0"/>
              </a:rPr>
              <a:t>that characterize its final anatomic reconfiguration standard </a:t>
            </a:r>
            <a:endParaRPr lang="it-IT" dirty="0">
              <a:effectLst/>
              <a:ea typeface="Times New Roman" panose="02020603050405020304" pitchFamily="18" charset="0"/>
            </a:endParaRPr>
          </a:p>
        </p:txBody>
      </p:sp>
      <p:pic>
        <p:nvPicPr>
          <p:cNvPr id="8" name="Immagine 7">
            <a:extLst>
              <a:ext uri="{FF2B5EF4-FFF2-40B4-BE49-F238E27FC236}">
                <a16:creationId xmlns:a16="http://schemas.microsoft.com/office/drawing/2014/main" id="{A07408A2-FE87-6F53-6AC0-21A4E11AD3C5}"/>
              </a:ext>
            </a:extLst>
          </p:cNvPr>
          <p:cNvPicPr>
            <a:picLocks noChangeAspect="1"/>
          </p:cNvPicPr>
          <p:nvPr/>
        </p:nvPicPr>
        <p:blipFill>
          <a:blip r:embed="rId3"/>
          <a:stretch>
            <a:fillRect/>
          </a:stretch>
        </p:blipFill>
        <p:spPr>
          <a:xfrm>
            <a:off x="6573079" y="1685802"/>
            <a:ext cx="5092149" cy="2889108"/>
          </a:xfrm>
          <a:prstGeom prst="rect">
            <a:avLst/>
          </a:prstGeom>
          <a:ln>
            <a:solidFill>
              <a:schemeClr val="accent1">
                <a:shade val="15000"/>
              </a:schemeClr>
            </a:solidFill>
          </a:ln>
        </p:spPr>
      </p:pic>
      <p:sp>
        <p:nvSpPr>
          <p:cNvPr id="9" name="CasellaDiTesto 8">
            <a:extLst>
              <a:ext uri="{FF2B5EF4-FFF2-40B4-BE49-F238E27FC236}">
                <a16:creationId xmlns:a16="http://schemas.microsoft.com/office/drawing/2014/main" id="{5F9F9023-3A6F-0614-73F0-DE3D315B0146}"/>
              </a:ext>
            </a:extLst>
          </p:cNvPr>
          <p:cNvSpPr txBox="1"/>
          <p:nvPr/>
        </p:nvSpPr>
        <p:spPr>
          <a:xfrm>
            <a:off x="6573079" y="4756699"/>
            <a:ext cx="5092148" cy="923330"/>
          </a:xfrm>
          <a:prstGeom prst="rect">
            <a:avLst/>
          </a:prstGeom>
          <a:noFill/>
        </p:spPr>
        <p:txBody>
          <a:bodyPr wrap="square" rtlCol="0">
            <a:spAutoFit/>
          </a:bodyPr>
          <a:lstStyle>
            <a:defPPr rtl="0">
              <a:defRPr lang="it-it"/>
            </a:defPPr>
            <a:lvl1pPr>
              <a:defRPr sz="1600">
                <a:solidFill>
                  <a:srgbClr val="FF0000"/>
                </a:solidFill>
                <a:effectLst/>
                <a:latin typeface="+mj-lt"/>
                <a:ea typeface="Times New Roman" panose="02020603050405020304" pitchFamily="18" charset="0"/>
              </a:defRPr>
            </a:lvl1pPr>
          </a:lstStyle>
          <a:p>
            <a:r>
              <a:rPr lang="en-US" sz="1800" dirty="0">
                <a:latin typeface="+mn-lt"/>
              </a:rPr>
              <a:t>the stomach size and limb length for these bariatric surgeries make it difficult to judge </a:t>
            </a:r>
            <a:r>
              <a:rPr lang="en-US" sz="1800" dirty="0">
                <a:solidFill>
                  <a:schemeClr val="tx1"/>
                </a:solidFill>
                <a:latin typeface="+mn-lt"/>
              </a:rPr>
              <a:t>whether they are restrictive or malabsorptive in nature</a:t>
            </a:r>
          </a:p>
        </p:txBody>
      </p:sp>
    </p:spTree>
    <p:extLst>
      <p:ext uri="{BB962C8B-B14F-4D97-AF65-F5344CB8AC3E}">
        <p14:creationId xmlns:p14="http://schemas.microsoft.com/office/powerpoint/2010/main" val="1405427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2">
            <a:extLst>
              <a:ext uri="{FF2B5EF4-FFF2-40B4-BE49-F238E27FC236}">
                <a16:creationId xmlns:a16="http://schemas.microsoft.com/office/drawing/2014/main" id="{4A626A4A-5B51-3263-37A5-4118756B000A}"/>
              </a:ext>
            </a:extLst>
          </p:cNvPr>
          <p:cNvSpPr txBox="1">
            <a:spLocks/>
          </p:cNvSpPr>
          <p:nvPr/>
        </p:nvSpPr>
        <p:spPr>
          <a:xfrm>
            <a:off x="936171" y="104173"/>
            <a:ext cx="10319658" cy="646331"/>
          </a:xfrm>
          <a:prstGeom prst="rect">
            <a:avLst/>
          </a:prstGeom>
        </p:spPr>
        <p:txBody>
          <a:bodyPr wrap="square">
            <a:sp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algn="ctr"/>
            <a:r>
              <a:rPr lang="it-IT" sz="4000" b="0" cap="small" dirty="0">
                <a:solidFill>
                  <a:schemeClr val="tx1"/>
                </a:solidFill>
              </a:rPr>
              <a:t>Se l’avessi saputo!</a:t>
            </a:r>
          </a:p>
        </p:txBody>
      </p:sp>
      <p:sp>
        <p:nvSpPr>
          <p:cNvPr id="5" name="CasellaDiTesto 4">
            <a:extLst>
              <a:ext uri="{FF2B5EF4-FFF2-40B4-BE49-F238E27FC236}">
                <a16:creationId xmlns:a16="http://schemas.microsoft.com/office/drawing/2014/main" id="{54D1A2E6-E092-E13A-27E5-1A23429D283D}"/>
              </a:ext>
            </a:extLst>
          </p:cNvPr>
          <p:cNvSpPr txBox="1"/>
          <p:nvPr/>
        </p:nvSpPr>
        <p:spPr>
          <a:xfrm>
            <a:off x="2431774" y="750504"/>
            <a:ext cx="7328452" cy="830997"/>
          </a:xfrm>
          <a:prstGeom prst="rect">
            <a:avLst/>
          </a:prstGeom>
          <a:noFill/>
        </p:spPr>
        <p:txBody>
          <a:bodyPr wrap="square">
            <a:spAutoFit/>
          </a:bodyPr>
          <a:lstStyle/>
          <a:p>
            <a:pPr algn="ctr"/>
            <a:r>
              <a:rPr lang="it-IT" sz="2400" dirty="0"/>
              <a:t>RYGBP, OAGBP, SASI, SADI, SG: uno, cento, mille</a:t>
            </a:r>
          </a:p>
          <a:p>
            <a:pPr algn="ctr"/>
            <a:r>
              <a:rPr lang="it-IT" sz="2400" dirty="0"/>
              <a:t>segmento gastrico? anastomosi? segmenti intestinali?</a:t>
            </a:r>
          </a:p>
        </p:txBody>
      </p:sp>
      <p:sp>
        <p:nvSpPr>
          <p:cNvPr id="3" name="CasellaDiTesto 2">
            <a:extLst>
              <a:ext uri="{FF2B5EF4-FFF2-40B4-BE49-F238E27FC236}">
                <a16:creationId xmlns:a16="http://schemas.microsoft.com/office/drawing/2014/main" id="{CF14D920-C440-DABC-C90D-1C70947B99EC}"/>
              </a:ext>
            </a:extLst>
          </p:cNvPr>
          <p:cNvSpPr txBox="1"/>
          <p:nvPr/>
        </p:nvSpPr>
        <p:spPr>
          <a:xfrm>
            <a:off x="301487" y="3799172"/>
            <a:ext cx="6102824" cy="2308324"/>
          </a:xfrm>
          <a:prstGeom prst="rect">
            <a:avLst/>
          </a:prstGeom>
          <a:noFill/>
        </p:spPr>
        <p:txBody>
          <a:bodyPr wrap="square" rtlCol="0">
            <a:spAutoFit/>
          </a:bodyPr>
          <a:lstStyle/>
          <a:p>
            <a:pPr algn="just"/>
            <a:r>
              <a:rPr lang="en-US" sz="1800" dirty="0">
                <a:solidFill>
                  <a:srgbClr val="111111"/>
                </a:solidFill>
                <a:effectLst/>
                <a:ea typeface="Times New Roman" panose="02020603050405020304" pitchFamily="18" charset="0"/>
              </a:rPr>
              <a:t>We are metabolic surgeons working in an era of evidence- based medicine. As surgical scientists, we must report a consistent technique in the international research literature to facilitate reproducibility and comparison of results. The best technique is the most effective and safe approach at a given time. </a:t>
            </a:r>
            <a:r>
              <a:rPr lang="en-US" sz="1800" dirty="0">
                <a:solidFill>
                  <a:srgbClr val="FF0000"/>
                </a:solidFill>
                <a:effectLst/>
                <a:ea typeface="Times New Roman" panose="02020603050405020304" pitchFamily="18" charset="0"/>
              </a:rPr>
              <a:t>They require that exact intraoperative measurements of the final anatomic configurations be agreed upon and consistently employed </a:t>
            </a:r>
            <a:r>
              <a:rPr lang="en-US" sz="1800" dirty="0">
                <a:solidFill>
                  <a:srgbClr val="FF0000"/>
                </a:solidFill>
                <a:effectLst/>
                <a:ea typeface="Times New Roman" panose="02020603050405020304" pitchFamily="18" charset="0"/>
                <a:cs typeface="Times New Roman" panose="02020603050405020304" pitchFamily="18" charset="0"/>
              </a:rPr>
              <a:t>(e.g., limb lengths, orifice outlets)</a:t>
            </a:r>
            <a:r>
              <a:rPr lang="en-US" sz="1800" dirty="0">
                <a:solidFill>
                  <a:srgbClr val="FF0000"/>
                </a:solidFill>
                <a:effectLst/>
                <a:ea typeface="Times New Roman" panose="02020603050405020304" pitchFamily="18" charset="0"/>
              </a:rPr>
              <a:t>.</a:t>
            </a:r>
            <a:endParaRPr lang="it-IT" dirty="0">
              <a:effectLst/>
              <a:ea typeface="Times New Roman" panose="02020603050405020304" pitchFamily="18" charset="0"/>
            </a:endParaRPr>
          </a:p>
        </p:txBody>
      </p:sp>
      <p:sp>
        <p:nvSpPr>
          <p:cNvPr id="9" name="CasellaDiTesto 8">
            <a:extLst>
              <a:ext uri="{FF2B5EF4-FFF2-40B4-BE49-F238E27FC236}">
                <a16:creationId xmlns:a16="http://schemas.microsoft.com/office/drawing/2014/main" id="{5F9F9023-3A6F-0614-73F0-DE3D315B0146}"/>
              </a:ext>
            </a:extLst>
          </p:cNvPr>
          <p:cNvSpPr txBox="1"/>
          <p:nvPr/>
        </p:nvSpPr>
        <p:spPr>
          <a:xfrm>
            <a:off x="6899620" y="3750395"/>
            <a:ext cx="4958003" cy="923330"/>
          </a:xfrm>
          <a:prstGeom prst="rect">
            <a:avLst/>
          </a:prstGeom>
          <a:noFill/>
        </p:spPr>
        <p:txBody>
          <a:bodyPr wrap="square" rtlCol="0">
            <a:spAutoFit/>
          </a:bodyPr>
          <a:lstStyle>
            <a:defPPr rtl="0">
              <a:defRPr lang="it-it"/>
            </a:defPPr>
            <a:lvl1pPr>
              <a:defRPr sz="1600">
                <a:solidFill>
                  <a:srgbClr val="FF0000"/>
                </a:solidFill>
                <a:effectLst/>
                <a:latin typeface="+mj-lt"/>
                <a:ea typeface="Times New Roman" panose="02020603050405020304" pitchFamily="18" charset="0"/>
              </a:defRPr>
            </a:lvl1pPr>
          </a:lstStyle>
          <a:p>
            <a:r>
              <a:rPr lang="en-US" sz="1800" dirty="0">
                <a:solidFill>
                  <a:srgbClr val="111111"/>
                </a:solidFill>
                <a:effectLst/>
                <a:latin typeface="+mn-lt"/>
                <a:ea typeface="Times New Roman" panose="02020603050405020304" pitchFamily="18" charset="0"/>
                <a:cs typeface="Times New Roman" panose="02020603050405020304" pitchFamily="18" charset="0"/>
              </a:rPr>
              <a:t>Reported lengths of BPL and AL </a:t>
            </a:r>
            <a:r>
              <a:rPr lang="en-US" sz="1800" dirty="0">
                <a:solidFill>
                  <a:srgbClr val="FF0000"/>
                </a:solidFill>
                <a:effectLst/>
                <a:latin typeface="+mn-lt"/>
                <a:ea typeface="Times New Roman" panose="02020603050405020304" pitchFamily="18" charset="0"/>
                <a:cs typeface="Times New Roman" panose="02020603050405020304" pitchFamily="18" charset="0"/>
              </a:rPr>
              <a:t>varied widely </a:t>
            </a:r>
            <a:r>
              <a:rPr lang="en-US" sz="1800" dirty="0">
                <a:solidFill>
                  <a:srgbClr val="111111"/>
                </a:solidFill>
                <a:effectLst/>
                <a:latin typeface="+mn-lt"/>
                <a:ea typeface="Times New Roman" panose="02020603050405020304" pitchFamily="18" charset="0"/>
                <a:cs typeface="Times New Roman" panose="02020603050405020304" pitchFamily="18" charset="0"/>
              </a:rPr>
              <a:t>from 10–250 to 35–250 cm, respectively, </a:t>
            </a:r>
            <a:r>
              <a:rPr lang="en-US" sz="1800" dirty="0">
                <a:solidFill>
                  <a:srgbClr val="FF0000"/>
                </a:solidFill>
                <a:effectLst/>
                <a:latin typeface="+mn-lt"/>
                <a:ea typeface="Times New Roman" panose="02020603050405020304" pitchFamily="18" charset="0"/>
                <a:cs typeface="Times New Roman" panose="02020603050405020304" pitchFamily="18" charset="0"/>
              </a:rPr>
              <a:t>in a survey of 215 American bariatric surgeons </a:t>
            </a:r>
            <a:endParaRPr lang="it-IT" sz="1100" dirty="0">
              <a:solidFill>
                <a:srgbClr val="FF0000"/>
              </a:solidFill>
              <a:effectLst/>
              <a:latin typeface="+mn-lt"/>
              <a:ea typeface="Times New Roman" panose="02020603050405020304" pitchFamily="18" charset="0"/>
            </a:endParaRPr>
          </a:p>
        </p:txBody>
      </p:sp>
      <p:pic>
        <p:nvPicPr>
          <p:cNvPr id="6" name="Immagine 5">
            <a:extLst>
              <a:ext uri="{FF2B5EF4-FFF2-40B4-BE49-F238E27FC236}">
                <a16:creationId xmlns:a16="http://schemas.microsoft.com/office/drawing/2014/main" id="{02F9F77A-B731-D14B-8B59-0FF03B7E807D}"/>
              </a:ext>
            </a:extLst>
          </p:cNvPr>
          <p:cNvPicPr>
            <a:picLocks noChangeAspect="1"/>
          </p:cNvPicPr>
          <p:nvPr/>
        </p:nvPicPr>
        <p:blipFill>
          <a:blip r:embed="rId2"/>
          <a:stretch>
            <a:fillRect/>
          </a:stretch>
        </p:blipFill>
        <p:spPr>
          <a:xfrm>
            <a:off x="253018" y="1669406"/>
            <a:ext cx="6151293" cy="2080989"/>
          </a:xfrm>
          <a:prstGeom prst="rect">
            <a:avLst/>
          </a:prstGeom>
          <a:ln>
            <a:solidFill>
              <a:schemeClr val="tx1"/>
            </a:solidFill>
          </a:ln>
        </p:spPr>
      </p:pic>
      <p:pic>
        <p:nvPicPr>
          <p:cNvPr id="7" name="Immagine 6">
            <a:extLst>
              <a:ext uri="{FF2B5EF4-FFF2-40B4-BE49-F238E27FC236}">
                <a16:creationId xmlns:a16="http://schemas.microsoft.com/office/drawing/2014/main" id="{530329E0-92B3-9FAE-AAA6-8BD2949A873C}"/>
              </a:ext>
            </a:extLst>
          </p:cNvPr>
          <p:cNvPicPr>
            <a:picLocks noChangeAspect="1"/>
          </p:cNvPicPr>
          <p:nvPr/>
        </p:nvPicPr>
        <p:blipFill>
          <a:blip r:embed="rId3"/>
          <a:stretch>
            <a:fillRect/>
          </a:stretch>
        </p:blipFill>
        <p:spPr>
          <a:xfrm>
            <a:off x="10721249" y="4497660"/>
            <a:ext cx="1156252" cy="1559419"/>
          </a:xfrm>
          <a:prstGeom prst="rect">
            <a:avLst/>
          </a:prstGeom>
        </p:spPr>
      </p:pic>
      <p:sp>
        <p:nvSpPr>
          <p:cNvPr id="10" name="Rettangolo con angoli arrotondati 9">
            <a:extLst>
              <a:ext uri="{FF2B5EF4-FFF2-40B4-BE49-F238E27FC236}">
                <a16:creationId xmlns:a16="http://schemas.microsoft.com/office/drawing/2014/main" id="{77DD3B5E-F0E0-CAA2-A3E8-832AC7159BCE}"/>
              </a:ext>
            </a:extLst>
          </p:cNvPr>
          <p:cNvSpPr/>
          <p:nvPr/>
        </p:nvSpPr>
        <p:spPr>
          <a:xfrm>
            <a:off x="200241" y="2683565"/>
            <a:ext cx="1401853" cy="324876"/>
          </a:xfrm>
          <a:prstGeom prst="roundRect">
            <a:avLst/>
          </a:prstGeom>
          <a:solidFill>
            <a:srgbClr val="FF0000">
              <a:alpha val="3731"/>
            </a:srgbClr>
          </a:solid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magine 10">
            <a:extLst>
              <a:ext uri="{FF2B5EF4-FFF2-40B4-BE49-F238E27FC236}">
                <a16:creationId xmlns:a16="http://schemas.microsoft.com/office/drawing/2014/main" id="{0ABD09A1-5AB7-65FC-D7FF-D0D8E729D34D}"/>
              </a:ext>
            </a:extLst>
          </p:cNvPr>
          <p:cNvPicPr>
            <a:picLocks noChangeAspect="1"/>
          </p:cNvPicPr>
          <p:nvPr/>
        </p:nvPicPr>
        <p:blipFill>
          <a:blip r:embed="rId4"/>
          <a:stretch>
            <a:fillRect/>
          </a:stretch>
        </p:blipFill>
        <p:spPr>
          <a:xfrm>
            <a:off x="6765486" y="1729225"/>
            <a:ext cx="5226273" cy="1908680"/>
          </a:xfrm>
          <a:prstGeom prst="rect">
            <a:avLst/>
          </a:prstGeom>
          <a:ln>
            <a:solidFill>
              <a:schemeClr val="tx1"/>
            </a:solidFill>
          </a:ln>
        </p:spPr>
      </p:pic>
    </p:spTree>
    <p:extLst>
      <p:ext uri="{BB962C8B-B14F-4D97-AF65-F5344CB8AC3E}">
        <p14:creationId xmlns:p14="http://schemas.microsoft.com/office/powerpoint/2010/main" val="1799625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2">
            <a:extLst>
              <a:ext uri="{FF2B5EF4-FFF2-40B4-BE49-F238E27FC236}">
                <a16:creationId xmlns:a16="http://schemas.microsoft.com/office/drawing/2014/main" id="{4A626A4A-5B51-3263-37A5-4118756B000A}"/>
              </a:ext>
            </a:extLst>
          </p:cNvPr>
          <p:cNvSpPr txBox="1">
            <a:spLocks/>
          </p:cNvSpPr>
          <p:nvPr/>
        </p:nvSpPr>
        <p:spPr>
          <a:xfrm>
            <a:off x="936171" y="104173"/>
            <a:ext cx="10319658" cy="646331"/>
          </a:xfrm>
          <a:prstGeom prst="rect">
            <a:avLst/>
          </a:prstGeom>
        </p:spPr>
        <p:txBody>
          <a:bodyPr wrap="square">
            <a:sp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algn="ctr"/>
            <a:r>
              <a:rPr lang="it-IT" sz="4000" b="0" cap="small" dirty="0">
                <a:solidFill>
                  <a:schemeClr val="tx1"/>
                </a:solidFill>
              </a:rPr>
              <a:t>Se l’avessi saputo!</a:t>
            </a:r>
          </a:p>
        </p:txBody>
      </p:sp>
      <p:sp>
        <p:nvSpPr>
          <p:cNvPr id="5" name="CasellaDiTesto 4">
            <a:extLst>
              <a:ext uri="{FF2B5EF4-FFF2-40B4-BE49-F238E27FC236}">
                <a16:creationId xmlns:a16="http://schemas.microsoft.com/office/drawing/2014/main" id="{54D1A2E6-E092-E13A-27E5-1A23429D283D}"/>
              </a:ext>
            </a:extLst>
          </p:cNvPr>
          <p:cNvSpPr txBox="1"/>
          <p:nvPr/>
        </p:nvSpPr>
        <p:spPr>
          <a:xfrm>
            <a:off x="2431774" y="750504"/>
            <a:ext cx="7328452" cy="523220"/>
          </a:xfrm>
          <a:prstGeom prst="rect">
            <a:avLst/>
          </a:prstGeom>
          <a:noFill/>
        </p:spPr>
        <p:txBody>
          <a:bodyPr wrap="square">
            <a:spAutoFit/>
          </a:bodyPr>
          <a:lstStyle/>
          <a:p>
            <a:pPr algn="ctr"/>
            <a:r>
              <a:rPr lang="it-IT" sz="2800"/>
              <a:t>riproducibilità VS facilità</a:t>
            </a:r>
          </a:p>
        </p:txBody>
      </p:sp>
      <p:pic>
        <p:nvPicPr>
          <p:cNvPr id="2" name="Immagine 1">
            <a:extLst>
              <a:ext uri="{FF2B5EF4-FFF2-40B4-BE49-F238E27FC236}">
                <a16:creationId xmlns:a16="http://schemas.microsoft.com/office/drawing/2014/main" id="{31DD557A-EE7E-2449-C129-BA3F7D1D935D}"/>
              </a:ext>
            </a:extLst>
          </p:cNvPr>
          <p:cNvPicPr>
            <a:picLocks noChangeAspect="1"/>
          </p:cNvPicPr>
          <p:nvPr/>
        </p:nvPicPr>
        <p:blipFill>
          <a:blip r:embed="rId2"/>
          <a:stretch>
            <a:fillRect/>
          </a:stretch>
        </p:blipFill>
        <p:spPr>
          <a:xfrm>
            <a:off x="1845258" y="2079485"/>
            <a:ext cx="3306844" cy="3776852"/>
          </a:xfrm>
          <a:prstGeom prst="rect">
            <a:avLst/>
          </a:prstGeom>
        </p:spPr>
      </p:pic>
      <p:pic>
        <p:nvPicPr>
          <p:cNvPr id="3" name="Immagine 2">
            <a:extLst>
              <a:ext uri="{FF2B5EF4-FFF2-40B4-BE49-F238E27FC236}">
                <a16:creationId xmlns:a16="http://schemas.microsoft.com/office/drawing/2014/main" id="{A87DCB28-971F-4F88-8F74-A40FB7A69F13}"/>
              </a:ext>
            </a:extLst>
          </p:cNvPr>
          <p:cNvPicPr>
            <a:picLocks noChangeAspect="1"/>
          </p:cNvPicPr>
          <p:nvPr/>
        </p:nvPicPr>
        <p:blipFill>
          <a:blip r:embed="rId3"/>
          <a:stretch>
            <a:fillRect/>
          </a:stretch>
        </p:blipFill>
        <p:spPr>
          <a:xfrm>
            <a:off x="7039900" y="2030547"/>
            <a:ext cx="3888167" cy="3825789"/>
          </a:xfrm>
          <a:prstGeom prst="rect">
            <a:avLst/>
          </a:prstGeom>
        </p:spPr>
      </p:pic>
      <p:sp>
        <p:nvSpPr>
          <p:cNvPr id="6" name="CasellaDiTesto 5">
            <a:extLst>
              <a:ext uri="{FF2B5EF4-FFF2-40B4-BE49-F238E27FC236}">
                <a16:creationId xmlns:a16="http://schemas.microsoft.com/office/drawing/2014/main" id="{260E4866-E028-1A4B-8FC8-39DCA9A4992A}"/>
              </a:ext>
            </a:extLst>
          </p:cNvPr>
          <p:cNvSpPr txBox="1"/>
          <p:nvPr/>
        </p:nvSpPr>
        <p:spPr>
          <a:xfrm>
            <a:off x="3146660" y="1322661"/>
            <a:ext cx="704039" cy="707886"/>
          </a:xfrm>
          <a:prstGeom prst="rect">
            <a:avLst/>
          </a:prstGeom>
          <a:noFill/>
        </p:spPr>
        <p:txBody>
          <a:bodyPr wrap="none" rtlCol="0">
            <a:spAutoFit/>
          </a:bodyPr>
          <a:lstStyle/>
          <a:p>
            <a:r>
              <a:rPr lang="en-US" sz="4000" dirty="0"/>
              <a:t>10</a:t>
            </a:r>
          </a:p>
        </p:txBody>
      </p:sp>
      <p:sp>
        <p:nvSpPr>
          <p:cNvPr id="7" name="CasellaDiTesto 6">
            <a:extLst>
              <a:ext uri="{FF2B5EF4-FFF2-40B4-BE49-F238E27FC236}">
                <a16:creationId xmlns:a16="http://schemas.microsoft.com/office/drawing/2014/main" id="{CB1C54CB-FBC3-0A47-E916-32BB54BFFCE0}"/>
              </a:ext>
            </a:extLst>
          </p:cNvPr>
          <p:cNvSpPr txBox="1"/>
          <p:nvPr/>
        </p:nvSpPr>
        <p:spPr>
          <a:xfrm>
            <a:off x="8341301" y="1322661"/>
            <a:ext cx="963725" cy="707886"/>
          </a:xfrm>
          <a:prstGeom prst="rect">
            <a:avLst/>
          </a:prstGeom>
          <a:noFill/>
        </p:spPr>
        <p:txBody>
          <a:bodyPr wrap="none" rtlCol="0">
            <a:spAutoFit/>
          </a:bodyPr>
          <a:lstStyle/>
          <a:p>
            <a:r>
              <a:rPr lang="en-US" sz="4000" dirty="0"/>
              <a:t>100</a:t>
            </a:r>
          </a:p>
        </p:txBody>
      </p:sp>
      <p:sp>
        <p:nvSpPr>
          <p:cNvPr id="8" name="Freccia destra 7">
            <a:extLst>
              <a:ext uri="{FF2B5EF4-FFF2-40B4-BE49-F238E27FC236}">
                <a16:creationId xmlns:a16="http://schemas.microsoft.com/office/drawing/2014/main" id="{388AC168-7C49-9AF1-3E62-8C6561A64E02}"/>
              </a:ext>
            </a:extLst>
          </p:cNvPr>
          <p:cNvSpPr/>
          <p:nvPr/>
        </p:nvSpPr>
        <p:spPr>
          <a:xfrm>
            <a:off x="4089024" y="1586604"/>
            <a:ext cx="4013952" cy="180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322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2">
            <a:extLst>
              <a:ext uri="{FF2B5EF4-FFF2-40B4-BE49-F238E27FC236}">
                <a16:creationId xmlns:a16="http://schemas.microsoft.com/office/drawing/2014/main" id="{4A626A4A-5B51-3263-37A5-4118756B000A}"/>
              </a:ext>
            </a:extLst>
          </p:cNvPr>
          <p:cNvSpPr txBox="1">
            <a:spLocks/>
          </p:cNvSpPr>
          <p:nvPr/>
        </p:nvSpPr>
        <p:spPr>
          <a:xfrm>
            <a:off x="936171" y="104173"/>
            <a:ext cx="10319658" cy="646331"/>
          </a:xfrm>
          <a:prstGeom prst="rect">
            <a:avLst/>
          </a:prstGeom>
        </p:spPr>
        <p:txBody>
          <a:bodyPr wrap="square">
            <a:sp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algn="ctr"/>
            <a:r>
              <a:rPr lang="it-IT" sz="4000" b="0" cap="small" dirty="0">
                <a:solidFill>
                  <a:schemeClr val="tx1"/>
                </a:solidFill>
              </a:rPr>
              <a:t>Se l’avessi saputo!</a:t>
            </a:r>
          </a:p>
        </p:txBody>
      </p:sp>
      <p:sp>
        <p:nvSpPr>
          <p:cNvPr id="5" name="CasellaDiTesto 4">
            <a:extLst>
              <a:ext uri="{FF2B5EF4-FFF2-40B4-BE49-F238E27FC236}">
                <a16:creationId xmlns:a16="http://schemas.microsoft.com/office/drawing/2014/main" id="{54D1A2E6-E092-E13A-27E5-1A23429D283D}"/>
              </a:ext>
            </a:extLst>
          </p:cNvPr>
          <p:cNvSpPr txBox="1"/>
          <p:nvPr/>
        </p:nvSpPr>
        <p:spPr>
          <a:xfrm>
            <a:off x="1858617" y="750504"/>
            <a:ext cx="8474765" cy="830997"/>
          </a:xfrm>
          <a:prstGeom prst="rect">
            <a:avLst/>
          </a:prstGeom>
          <a:noFill/>
        </p:spPr>
        <p:txBody>
          <a:bodyPr wrap="square">
            <a:spAutoFit/>
          </a:bodyPr>
          <a:lstStyle/>
          <a:p>
            <a:pPr algn="ctr"/>
            <a:r>
              <a:rPr lang="it-IT" sz="2400" dirty="0"/>
              <a:t>rieccoci al ridotto assorbimento-malassorbimento per il risultato</a:t>
            </a:r>
          </a:p>
          <a:p>
            <a:pPr algn="ctr"/>
            <a:r>
              <a:rPr lang="it-IT" sz="2400" dirty="0"/>
              <a:t>effetti ormonali scomodi</a:t>
            </a:r>
          </a:p>
        </p:txBody>
      </p:sp>
      <p:pic>
        <p:nvPicPr>
          <p:cNvPr id="9" name="Immagine 8">
            <a:extLst>
              <a:ext uri="{FF2B5EF4-FFF2-40B4-BE49-F238E27FC236}">
                <a16:creationId xmlns:a16="http://schemas.microsoft.com/office/drawing/2014/main" id="{FD4A4D63-B044-66BF-8AE2-A05A42501C27}"/>
              </a:ext>
            </a:extLst>
          </p:cNvPr>
          <p:cNvPicPr>
            <a:picLocks noChangeAspect="1"/>
          </p:cNvPicPr>
          <p:nvPr/>
        </p:nvPicPr>
        <p:blipFill>
          <a:blip r:embed="rId2"/>
          <a:stretch>
            <a:fillRect/>
          </a:stretch>
        </p:blipFill>
        <p:spPr>
          <a:xfrm>
            <a:off x="9072936" y="1562539"/>
            <a:ext cx="3119064" cy="2581892"/>
          </a:xfrm>
          <a:prstGeom prst="rect">
            <a:avLst/>
          </a:prstGeom>
        </p:spPr>
      </p:pic>
      <p:pic>
        <p:nvPicPr>
          <p:cNvPr id="10" name="Immagine 9">
            <a:extLst>
              <a:ext uri="{FF2B5EF4-FFF2-40B4-BE49-F238E27FC236}">
                <a16:creationId xmlns:a16="http://schemas.microsoft.com/office/drawing/2014/main" id="{7922CFF9-E2A7-FC05-C4AE-D298A5E27D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8697" y="2513167"/>
            <a:ext cx="1364239" cy="1627785"/>
          </a:xfrm>
          <a:prstGeom prst="rect">
            <a:avLst/>
          </a:prstGeom>
        </p:spPr>
      </p:pic>
      <p:sp>
        <p:nvSpPr>
          <p:cNvPr id="11" name="CasellaDiTesto 10">
            <a:extLst>
              <a:ext uri="{FF2B5EF4-FFF2-40B4-BE49-F238E27FC236}">
                <a16:creationId xmlns:a16="http://schemas.microsoft.com/office/drawing/2014/main" id="{A5CCABE5-3F37-BEC3-FCCD-421730510712}"/>
              </a:ext>
            </a:extLst>
          </p:cNvPr>
          <p:cNvSpPr txBox="1"/>
          <p:nvPr/>
        </p:nvSpPr>
        <p:spPr>
          <a:xfrm>
            <a:off x="7813376" y="2107684"/>
            <a:ext cx="1098186" cy="400110"/>
          </a:xfrm>
          <a:prstGeom prst="rect">
            <a:avLst/>
          </a:prstGeom>
          <a:noFill/>
        </p:spPr>
        <p:txBody>
          <a:bodyPr wrap="none" rtlCol="0">
            <a:spAutoFit/>
          </a:bodyPr>
          <a:lstStyle/>
          <a:p>
            <a:r>
              <a:rPr lang="en-US" sz="2000" dirty="0" err="1"/>
              <a:t>grelina</a:t>
            </a:r>
            <a:r>
              <a:rPr lang="en-US" sz="2000" dirty="0"/>
              <a:t>!?</a:t>
            </a:r>
          </a:p>
        </p:txBody>
      </p:sp>
      <p:cxnSp>
        <p:nvCxnSpPr>
          <p:cNvPr id="15" name="Connettore 2 14">
            <a:extLst>
              <a:ext uri="{FF2B5EF4-FFF2-40B4-BE49-F238E27FC236}">
                <a16:creationId xmlns:a16="http://schemas.microsoft.com/office/drawing/2014/main" id="{15B86B8E-C8B0-B435-62C1-175C6461FEBB}"/>
              </a:ext>
            </a:extLst>
          </p:cNvPr>
          <p:cNvCxnSpPr>
            <a:cxnSpLocks/>
          </p:cNvCxnSpPr>
          <p:nvPr/>
        </p:nvCxnSpPr>
        <p:spPr>
          <a:xfrm>
            <a:off x="7894063" y="1449398"/>
            <a:ext cx="1155427" cy="532213"/>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A81F0F2C-6890-FC15-7E04-534BF4299F5C}"/>
              </a:ext>
            </a:extLst>
          </p:cNvPr>
          <p:cNvCxnSpPr>
            <a:cxnSpLocks/>
          </p:cNvCxnSpPr>
          <p:nvPr/>
        </p:nvCxnSpPr>
        <p:spPr>
          <a:xfrm>
            <a:off x="7215809" y="1707574"/>
            <a:ext cx="597567" cy="798480"/>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a:extLst>
              <a:ext uri="{FF2B5EF4-FFF2-40B4-BE49-F238E27FC236}">
                <a16:creationId xmlns:a16="http://schemas.microsoft.com/office/drawing/2014/main" id="{80C4540D-E6C0-7DBB-1F0E-C4AD7A2A0530}"/>
              </a:ext>
            </a:extLst>
          </p:cNvPr>
          <p:cNvCxnSpPr>
            <a:cxnSpLocks/>
          </p:cNvCxnSpPr>
          <p:nvPr/>
        </p:nvCxnSpPr>
        <p:spPr>
          <a:xfrm>
            <a:off x="6095999" y="1717404"/>
            <a:ext cx="260949" cy="2423548"/>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pic>
        <p:nvPicPr>
          <p:cNvPr id="20" name="Immagine 19">
            <a:extLst>
              <a:ext uri="{FF2B5EF4-FFF2-40B4-BE49-F238E27FC236}">
                <a16:creationId xmlns:a16="http://schemas.microsoft.com/office/drawing/2014/main" id="{7E62B977-E3F1-F136-6F84-C9FBF647002D}"/>
              </a:ext>
            </a:extLst>
          </p:cNvPr>
          <p:cNvPicPr>
            <a:picLocks noChangeAspect="1"/>
          </p:cNvPicPr>
          <p:nvPr/>
        </p:nvPicPr>
        <p:blipFill>
          <a:blip r:embed="rId4"/>
          <a:stretch>
            <a:fillRect/>
          </a:stretch>
        </p:blipFill>
        <p:spPr>
          <a:xfrm>
            <a:off x="5320903" y="4243920"/>
            <a:ext cx="5252610" cy="1815349"/>
          </a:xfrm>
          <a:prstGeom prst="rect">
            <a:avLst/>
          </a:prstGeom>
          <a:ln>
            <a:solidFill>
              <a:schemeClr val="tx1"/>
            </a:solidFill>
          </a:ln>
        </p:spPr>
      </p:pic>
      <p:sp>
        <p:nvSpPr>
          <p:cNvPr id="24" name="CasellaDiTesto 23">
            <a:extLst>
              <a:ext uri="{FF2B5EF4-FFF2-40B4-BE49-F238E27FC236}">
                <a16:creationId xmlns:a16="http://schemas.microsoft.com/office/drawing/2014/main" id="{4323465C-9A64-F087-8A5E-D4136E048443}"/>
              </a:ext>
            </a:extLst>
          </p:cNvPr>
          <p:cNvSpPr txBox="1"/>
          <p:nvPr/>
        </p:nvSpPr>
        <p:spPr>
          <a:xfrm>
            <a:off x="6241657" y="2513167"/>
            <a:ext cx="1125629" cy="707886"/>
          </a:xfrm>
          <a:prstGeom prst="rect">
            <a:avLst/>
          </a:prstGeom>
          <a:noFill/>
        </p:spPr>
        <p:txBody>
          <a:bodyPr wrap="none" rtlCol="0">
            <a:spAutoFit/>
          </a:bodyPr>
          <a:lstStyle/>
          <a:p>
            <a:r>
              <a:rPr lang="en-US" sz="2000" dirty="0" err="1"/>
              <a:t>analoghi</a:t>
            </a:r>
            <a:endParaRPr lang="en-US" sz="2000" dirty="0"/>
          </a:p>
          <a:p>
            <a:r>
              <a:rPr lang="en-US" sz="2000" dirty="0" err="1"/>
              <a:t>ormonali</a:t>
            </a:r>
            <a:endParaRPr lang="en-US" sz="2000" dirty="0"/>
          </a:p>
        </p:txBody>
      </p:sp>
      <p:pic>
        <p:nvPicPr>
          <p:cNvPr id="25" name="Immagine 24">
            <a:extLst>
              <a:ext uri="{FF2B5EF4-FFF2-40B4-BE49-F238E27FC236}">
                <a16:creationId xmlns:a16="http://schemas.microsoft.com/office/drawing/2014/main" id="{5D5B6104-8561-42EC-ED7A-C82D6D4C5922}"/>
              </a:ext>
            </a:extLst>
          </p:cNvPr>
          <p:cNvPicPr>
            <a:picLocks noChangeAspect="1"/>
          </p:cNvPicPr>
          <p:nvPr/>
        </p:nvPicPr>
        <p:blipFill>
          <a:blip r:embed="rId5"/>
          <a:stretch>
            <a:fillRect/>
          </a:stretch>
        </p:blipFill>
        <p:spPr>
          <a:xfrm>
            <a:off x="229448" y="2337816"/>
            <a:ext cx="4818308" cy="1656705"/>
          </a:xfrm>
          <a:prstGeom prst="rect">
            <a:avLst/>
          </a:prstGeom>
          <a:ln>
            <a:solidFill>
              <a:schemeClr val="tx1"/>
            </a:solidFill>
          </a:ln>
        </p:spPr>
      </p:pic>
      <p:sp>
        <p:nvSpPr>
          <p:cNvPr id="26" name="CasellaDiTesto 25">
            <a:extLst>
              <a:ext uri="{FF2B5EF4-FFF2-40B4-BE49-F238E27FC236}">
                <a16:creationId xmlns:a16="http://schemas.microsoft.com/office/drawing/2014/main" id="{15B5923F-5375-293E-9585-38291B51C99D}"/>
              </a:ext>
            </a:extLst>
          </p:cNvPr>
          <p:cNvSpPr txBox="1"/>
          <p:nvPr/>
        </p:nvSpPr>
        <p:spPr>
          <a:xfrm>
            <a:off x="229448" y="3997166"/>
            <a:ext cx="4818308" cy="2062103"/>
          </a:xfrm>
          <a:prstGeom prst="rect">
            <a:avLst/>
          </a:prstGeom>
          <a:noFill/>
        </p:spPr>
        <p:txBody>
          <a:bodyPr wrap="square" rtlCol="0">
            <a:spAutoFit/>
          </a:bodyPr>
          <a:lstStyle/>
          <a:p>
            <a:pPr algn="just"/>
            <a:r>
              <a:rPr lang="en-US" sz="1600" dirty="0">
                <a:solidFill>
                  <a:srgbClr val="111111"/>
                </a:solidFill>
                <a:effectLst/>
                <a:ea typeface="Times New Roman" panose="02020603050405020304" pitchFamily="18" charset="0"/>
              </a:rPr>
              <a:t>pouch length, i.e., 20 cm (n=180) [</a:t>
            </a:r>
            <a:r>
              <a:rPr lang="en-US" sz="1600" dirty="0">
                <a:solidFill>
                  <a:srgbClr val="0000FF"/>
                </a:solidFill>
                <a:effectLst/>
                <a:ea typeface="Times New Roman" panose="02020603050405020304" pitchFamily="18" charset="0"/>
              </a:rPr>
              <a:t>109</a:t>
            </a:r>
            <a:r>
              <a:rPr lang="en-US" sz="1600" dirty="0">
                <a:solidFill>
                  <a:srgbClr val="111111"/>
                </a:solidFill>
                <a:effectLst/>
                <a:ea typeface="Times New Roman" panose="02020603050405020304" pitchFamily="18" charset="0"/>
              </a:rPr>
              <a:t>], and the other in terms of pouch volume, i.e., 50–60 cc. </a:t>
            </a:r>
            <a:endParaRPr lang="it-IT" sz="1600" dirty="0">
              <a:effectLst/>
              <a:ea typeface="Times New Roman" panose="02020603050405020304" pitchFamily="18" charset="0"/>
            </a:endParaRPr>
          </a:p>
          <a:p>
            <a:pPr algn="just"/>
            <a:r>
              <a:rPr lang="en-US" sz="1600" dirty="0">
                <a:solidFill>
                  <a:srgbClr val="111111"/>
                </a:solidFill>
                <a:effectLst/>
                <a:ea typeface="Times New Roman" panose="02020603050405020304" pitchFamily="18" charset="0"/>
              </a:rPr>
              <a:t>including 3 RCTs [</a:t>
            </a:r>
            <a:r>
              <a:rPr lang="en-US" sz="1600" dirty="0">
                <a:solidFill>
                  <a:srgbClr val="0000FF"/>
                </a:solidFill>
                <a:effectLst/>
                <a:ea typeface="Times New Roman" panose="02020603050405020304" pitchFamily="18" charset="0"/>
              </a:rPr>
              <a:t>34</a:t>
            </a:r>
            <a:r>
              <a:rPr lang="en-US" sz="1600" dirty="0">
                <a:solidFill>
                  <a:srgbClr val="111111"/>
                </a:solidFill>
                <a:effectLst/>
                <a:ea typeface="Times New Roman" panose="02020603050405020304" pitchFamily="18" charset="0"/>
              </a:rPr>
              <a:t>, </a:t>
            </a:r>
            <a:r>
              <a:rPr lang="en-US" sz="1600" dirty="0">
                <a:solidFill>
                  <a:srgbClr val="0000FF"/>
                </a:solidFill>
                <a:effectLst/>
                <a:ea typeface="Times New Roman" panose="02020603050405020304" pitchFamily="18" charset="0"/>
              </a:rPr>
              <a:t>40</a:t>
            </a:r>
            <a:r>
              <a:rPr lang="en-US" sz="1600" dirty="0">
                <a:solidFill>
                  <a:srgbClr val="111111"/>
                </a:solidFill>
                <a:effectLst/>
                <a:ea typeface="Times New Roman" panose="02020603050405020304" pitchFamily="18" charset="0"/>
              </a:rPr>
              <a:t>, </a:t>
            </a:r>
            <a:r>
              <a:rPr lang="en-US" sz="1600" dirty="0">
                <a:solidFill>
                  <a:srgbClr val="0000FF"/>
                </a:solidFill>
                <a:effectLst/>
                <a:ea typeface="Times New Roman" panose="02020603050405020304" pitchFamily="18" charset="0"/>
              </a:rPr>
              <a:t>109</a:t>
            </a:r>
            <a:r>
              <a:rPr lang="en-US" sz="1600" dirty="0">
                <a:solidFill>
                  <a:srgbClr val="111111"/>
                </a:solidFill>
                <a:effectLst/>
                <a:ea typeface="Times New Roman" panose="02020603050405020304" pitchFamily="18" charset="0"/>
              </a:rPr>
              <a:t>]. In the RCTs, the length of the BPL was 200 cm in 227 patients [</a:t>
            </a:r>
            <a:r>
              <a:rPr lang="en-US" sz="1600" dirty="0">
                <a:solidFill>
                  <a:srgbClr val="0000FF"/>
                </a:solidFill>
                <a:effectLst/>
                <a:ea typeface="Times New Roman" panose="02020603050405020304" pitchFamily="18" charset="0"/>
              </a:rPr>
              <a:t>34</a:t>
            </a:r>
            <a:r>
              <a:rPr lang="en-US" sz="1600" dirty="0">
                <a:solidFill>
                  <a:srgbClr val="111111"/>
                </a:solidFill>
                <a:effectLst/>
                <a:ea typeface="Times New Roman" panose="02020603050405020304" pitchFamily="18" charset="0"/>
              </a:rPr>
              <a:t>, </a:t>
            </a:r>
            <a:r>
              <a:rPr lang="en-US" sz="1600" dirty="0">
                <a:solidFill>
                  <a:srgbClr val="0000FF"/>
                </a:solidFill>
                <a:effectLst/>
                <a:ea typeface="Times New Roman" panose="02020603050405020304" pitchFamily="18" charset="0"/>
              </a:rPr>
              <a:t>109</a:t>
            </a:r>
            <a:r>
              <a:rPr lang="en-US" sz="1600" dirty="0">
                <a:solidFill>
                  <a:srgbClr val="111111"/>
                </a:solidFill>
                <a:effectLst/>
                <a:ea typeface="Times New Roman" panose="02020603050405020304" pitchFamily="18" charset="0"/>
              </a:rPr>
              <a:t>], 150 to 180 cm in 101 individuals. In the remaining literature </a:t>
            </a:r>
            <a:r>
              <a:rPr lang="en-US" sz="1600" b="1" dirty="0">
                <a:solidFill>
                  <a:srgbClr val="111111"/>
                </a:solidFill>
                <a:effectLst/>
                <a:ea typeface="Times New Roman" panose="02020603050405020304" pitchFamily="18" charset="0"/>
              </a:rPr>
              <a:t>there is no homogeneity </a:t>
            </a:r>
            <a:r>
              <a:rPr lang="en-US" sz="1600" dirty="0">
                <a:solidFill>
                  <a:srgbClr val="111111"/>
                </a:solidFill>
                <a:effectLst/>
                <a:ea typeface="Times New Roman" panose="02020603050405020304" pitchFamily="18" charset="0"/>
              </a:rPr>
              <a:t>regarding this item. </a:t>
            </a:r>
            <a:endParaRPr lang="it-IT" sz="1600" dirty="0">
              <a:effectLst/>
              <a:ea typeface="Times New Roman" panose="02020603050405020304" pitchFamily="18" charset="0"/>
            </a:endParaRPr>
          </a:p>
          <a:p>
            <a:pPr algn="just"/>
            <a:r>
              <a:rPr lang="en-US" sz="1600" dirty="0">
                <a:solidFill>
                  <a:srgbClr val="111111"/>
                </a:solidFill>
                <a:ea typeface="Times New Roman" panose="02020603050405020304" pitchFamily="18" charset="0"/>
                <a:cs typeface="Times New Roman" panose="02020603050405020304" pitchFamily="18" charset="0"/>
              </a:rPr>
              <a:t>I</a:t>
            </a:r>
            <a:r>
              <a:rPr lang="en-US" sz="1600" dirty="0">
                <a:solidFill>
                  <a:srgbClr val="111111"/>
                </a:solidFill>
                <a:effectLst/>
                <a:ea typeface="Times New Roman" panose="02020603050405020304" pitchFamily="18" charset="0"/>
                <a:cs typeface="Times New Roman" panose="02020603050405020304" pitchFamily="18" charset="0"/>
              </a:rPr>
              <a:t>t will be important in the future to document </a:t>
            </a:r>
            <a:r>
              <a:rPr lang="en-US" sz="1600" b="1" dirty="0">
                <a:solidFill>
                  <a:srgbClr val="111111"/>
                </a:solidFill>
                <a:effectLst/>
                <a:ea typeface="Times New Roman" panose="02020603050405020304" pitchFamily="18" charset="0"/>
                <a:cs typeface="Times New Roman" panose="02020603050405020304" pitchFamily="18" charset="0"/>
              </a:rPr>
              <a:t>the risk of protein malnutrition, anemia and hypovitaminosis</a:t>
            </a:r>
            <a:endParaRPr lang="en-US" sz="1600" b="1" dirty="0"/>
          </a:p>
        </p:txBody>
      </p:sp>
      <p:cxnSp>
        <p:nvCxnSpPr>
          <p:cNvPr id="27" name="Connettore 2 26">
            <a:extLst>
              <a:ext uri="{FF2B5EF4-FFF2-40B4-BE49-F238E27FC236}">
                <a16:creationId xmlns:a16="http://schemas.microsoft.com/office/drawing/2014/main" id="{CDD35F13-E9DA-B096-3974-73221B51A998}"/>
              </a:ext>
            </a:extLst>
          </p:cNvPr>
          <p:cNvCxnSpPr>
            <a:cxnSpLocks/>
          </p:cNvCxnSpPr>
          <p:nvPr/>
        </p:nvCxnSpPr>
        <p:spPr>
          <a:xfrm flipH="1">
            <a:off x="4486218" y="1707574"/>
            <a:ext cx="501159" cy="520258"/>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936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2">
            <a:extLst>
              <a:ext uri="{FF2B5EF4-FFF2-40B4-BE49-F238E27FC236}">
                <a16:creationId xmlns:a16="http://schemas.microsoft.com/office/drawing/2014/main" id="{4A626A4A-5B51-3263-37A5-4118756B000A}"/>
              </a:ext>
            </a:extLst>
          </p:cNvPr>
          <p:cNvSpPr txBox="1">
            <a:spLocks/>
          </p:cNvSpPr>
          <p:nvPr/>
        </p:nvSpPr>
        <p:spPr>
          <a:xfrm>
            <a:off x="936171" y="104173"/>
            <a:ext cx="10319658" cy="646331"/>
          </a:xfrm>
          <a:prstGeom prst="rect">
            <a:avLst/>
          </a:prstGeom>
        </p:spPr>
        <p:txBody>
          <a:bodyPr wrap="square">
            <a:sp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algn="ctr"/>
            <a:r>
              <a:rPr lang="it-IT" sz="4000" b="0" cap="small" dirty="0">
                <a:solidFill>
                  <a:schemeClr val="tx1"/>
                </a:solidFill>
              </a:rPr>
              <a:t>Se l’avessi saputo!</a:t>
            </a:r>
          </a:p>
        </p:txBody>
      </p:sp>
      <p:sp>
        <p:nvSpPr>
          <p:cNvPr id="5" name="CasellaDiTesto 4">
            <a:extLst>
              <a:ext uri="{FF2B5EF4-FFF2-40B4-BE49-F238E27FC236}">
                <a16:creationId xmlns:a16="http://schemas.microsoft.com/office/drawing/2014/main" id="{54D1A2E6-E092-E13A-27E5-1A23429D283D}"/>
              </a:ext>
            </a:extLst>
          </p:cNvPr>
          <p:cNvSpPr txBox="1"/>
          <p:nvPr/>
        </p:nvSpPr>
        <p:spPr>
          <a:xfrm>
            <a:off x="2431774" y="750504"/>
            <a:ext cx="7328452" cy="523220"/>
          </a:xfrm>
          <a:prstGeom prst="rect">
            <a:avLst/>
          </a:prstGeom>
          <a:noFill/>
        </p:spPr>
        <p:txBody>
          <a:bodyPr wrap="square">
            <a:spAutoFit/>
          </a:bodyPr>
          <a:lstStyle/>
          <a:p>
            <a:pPr algn="ctr"/>
            <a:r>
              <a:rPr lang="it-IT" sz="2800" dirty="0"/>
              <a:t>L’innovazione</a:t>
            </a:r>
          </a:p>
        </p:txBody>
      </p:sp>
      <p:pic>
        <p:nvPicPr>
          <p:cNvPr id="9" name="Immagine 8">
            <a:extLst>
              <a:ext uri="{FF2B5EF4-FFF2-40B4-BE49-F238E27FC236}">
                <a16:creationId xmlns:a16="http://schemas.microsoft.com/office/drawing/2014/main" id="{1FA2577D-034D-0827-A8FE-405E959166E8}"/>
              </a:ext>
            </a:extLst>
          </p:cNvPr>
          <p:cNvPicPr>
            <a:picLocks noChangeAspect="1"/>
          </p:cNvPicPr>
          <p:nvPr/>
        </p:nvPicPr>
        <p:blipFill>
          <a:blip r:embed="rId2"/>
          <a:stretch>
            <a:fillRect/>
          </a:stretch>
        </p:blipFill>
        <p:spPr>
          <a:xfrm>
            <a:off x="5764696" y="1396835"/>
            <a:ext cx="6351104" cy="2183488"/>
          </a:xfrm>
          <a:prstGeom prst="rect">
            <a:avLst/>
          </a:prstGeom>
          <a:ln>
            <a:solidFill>
              <a:schemeClr val="tx1"/>
            </a:solidFill>
          </a:ln>
        </p:spPr>
      </p:pic>
      <p:pic>
        <p:nvPicPr>
          <p:cNvPr id="10" name="Immagine 9">
            <a:extLst>
              <a:ext uri="{FF2B5EF4-FFF2-40B4-BE49-F238E27FC236}">
                <a16:creationId xmlns:a16="http://schemas.microsoft.com/office/drawing/2014/main" id="{858F54D8-B2A9-D9AF-9E2D-1072A4D29DC4}"/>
              </a:ext>
            </a:extLst>
          </p:cNvPr>
          <p:cNvPicPr>
            <a:picLocks noChangeAspect="1"/>
          </p:cNvPicPr>
          <p:nvPr/>
        </p:nvPicPr>
        <p:blipFill>
          <a:blip r:embed="rId3"/>
          <a:stretch>
            <a:fillRect/>
          </a:stretch>
        </p:blipFill>
        <p:spPr>
          <a:xfrm>
            <a:off x="2431774" y="1028496"/>
            <a:ext cx="2439659" cy="2551827"/>
          </a:xfrm>
          <a:prstGeom prst="rect">
            <a:avLst/>
          </a:prstGeom>
        </p:spPr>
      </p:pic>
      <p:sp>
        <p:nvSpPr>
          <p:cNvPr id="11" name="CasellaDiTesto 10">
            <a:extLst>
              <a:ext uri="{FF2B5EF4-FFF2-40B4-BE49-F238E27FC236}">
                <a16:creationId xmlns:a16="http://schemas.microsoft.com/office/drawing/2014/main" id="{72FA6333-7765-06D3-CFE5-E1002F265881}"/>
              </a:ext>
            </a:extLst>
          </p:cNvPr>
          <p:cNvSpPr txBox="1"/>
          <p:nvPr/>
        </p:nvSpPr>
        <p:spPr>
          <a:xfrm>
            <a:off x="482201" y="1461795"/>
            <a:ext cx="1949573" cy="584775"/>
          </a:xfrm>
          <a:prstGeom prst="rect">
            <a:avLst/>
          </a:prstGeom>
          <a:noFill/>
        </p:spPr>
        <p:txBody>
          <a:bodyPr wrap="none" rtlCol="0">
            <a:spAutoFit/>
          </a:bodyPr>
          <a:lstStyle/>
          <a:p>
            <a:r>
              <a:rPr lang="it-IT" sz="3200"/>
              <a:t>nel 1940!?</a:t>
            </a:r>
          </a:p>
        </p:txBody>
      </p:sp>
      <p:sp>
        <p:nvSpPr>
          <p:cNvPr id="12" name="CasellaDiTesto 11">
            <a:extLst>
              <a:ext uri="{FF2B5EF4-FFF2-40B4-BE49-F238E27FC236}">
                <a16:creationId xmlns:a16="http://schemas.microsoft.com/office/drawing/2014/main" id="{4F3F2C88-D4B7-5F35-AAF9-D553649DB28A}"/>
              </a:ext>
            </a:extLst>
          </p:cNvPr>
          <p:cNvSpPr txBox="1"/>
          <p:nvPr/>
        </p:nvSpPr>
        <p:spPr>
          <a:xfrm>
            <a:off x="511865" y="3768394"/>
            <a:ext cx="11168270" cy="1692771"/>
          </a:xfrm>
          <a:prstGeom prst="rect">
            <a:avLst/>
          </a:prstGeom>
          <a:noFill/>
        </p:spPr>
        <p:txBody>
          <a:bodyPr wrap="square">
            <a:spAutoFit/>
          </a:bodyPr>
          <a:lstStyle/>
          <a:p>
            <a:r>
              <a:rPr lang="en-US" dirty="0">
                <a:solidFill>
                  <a:srgbClr val="111111"/>
                </a:solidFill>
                <a:effectLst/>
                <a:ea typeface="Times New Roman" panose="02020603050405020304" pitchFamily="18" charset="0"/>
              </a:rPr>
              <a:t>Wangensteen performed the first experiments of </a:t>
            </a:r>
            <a:r>
              <a:rPr lang="en-US" dirty="0">
                <a:solidFill>
                  <a:srgbClr val="FF0000"/>
                </a:solidFill>
                <a:effectLst/>
                <a:ea typeface="Times New Roman" panose="02020603050405020304" pitchFamily="18" charset="0"/>
              </a:rPr>
              <a:t>longitudinal resection </a:t>
            </a:r>
            <a:r>
              <a:rPr lang="en-US" dirty="0">
                <a:solidFill>
                  <a:srgbClr val="111111"/>
                </a:solidFill>
                <a:effectLst/>
                <a:ea typeface="Times New Roman" panose="02020603050405020304" pitchFamily="18" charset="0"/>
              </a:rPr>
              <a:t>along the greater gastric curvature </a:t>
            </a:r>
            <a:r>
              <a:rPr lang="en-US" dirty="0">
                <a:solidFill>
                  <a:srgbClr val="FF0000"/>
                </a:solidFill>
                <a:effectLst/>
                <a:ea typeface="Times New Roman" panose="02020603050405020304" pitchFamily="18" charset="0"/>
              </a:rPr>
              <a:t>1940.</a:t>
            </a:r>
          </a:p>
          <a:p>
            <a:r>
              <a:rPr lang="en-US" dirty="0">
                <a:solidFill>
                  <a:srgbClr val="FF0000"/>
                </a:solidFill>
                <a:effectLst/>
                <a:ea typeface="Times New Roman" panose="02020603050405020304" pitchFamily="18" charset="0"/>
              </a:rPr>
              <a:t>In some cases, he added a gastrojejunostomy at the antral gastric end</a:t>
            </a:r>
            <a:r>
              <a:rPr lang="en-US" dirty="0">
                <a:solidFill>
                  <a:srgbClr val="111111"/>
                </a:solidFill>
                <a:effectLst/>
                <a:ea typeface="Times New Roman" panose="02020603050405020304" pitchFamily="18" charset="0"/>
              </a:rPr>
              <a:t>. </a:t>
            </a:r>
          </a:p>
          <a:p>
            <a:r>
              <a:rPr lang="en-US" sz="3200" dirty="0">
                <a:solidFill>
                  <a:srgbClr val="111111"/>
                </a:solidFill>
                <a:effectLst/>
                <a:ea typeface="Times New Roman" panose="02020603050405020304" pitchFamily="18" charset="0"/>
              </a:rPr>
              <a:t>But here is the…new </a:t>
            </a:r>
            <a:endParaRPr lang="it-IT" sz="2000" dirty="0">
              <a:effectLst/>
              <a:ea typeface="Times New Roman" panose="02020603050405020304" pitchFamily="18" charset="0"/>
            </a:endParaRPr>
          </a:p>
          <a:p>
            <a:r>
              <a:rPr lang="en-US" dirty="0">
                <a:solidFill>
                  <a:srgbClr val="000000"/>
                </a:solidFill>
                <a:effectLst/>
                <a:ea typeface="Calibri" panose="020F0502020204030204" pitchFamily="34" charset="0"/>
                <a:cs typeface="Times New Roman" panose="02020603050405020304" pitchFamily="18" charset="0"/>
              </a:rPr>
              <a:t>The Single Anastomosis </a:t>
            </a:r>
            <a:r>
              <a:rPr lang="en-US" dirty="0">
                <a:solidFill>
                  <a:srgbClr val="FF0000"/>
                </a:solidFill>
                <a:effectLst/>
                <a:ea typeface="Calibri" panose="020F0502020204030204" pitchFamily="34" charset="0"/>
                <a:cs typeface="Times New Roman" panose="02020603050405020304" pitchFamily="18" charset="0"/>
              </a:rPr>
              <a:t>Sleeve Ileal (SASI) bypass is a new bariatric surgery </a:t>
            </a:r>
            <a:r>
              <a:rPr lang="en-US" dirty="0">
                <a:solidFill>
                  <a:srgbClr val="000000"/>
                </a:solidFill>
                <a:effectLst/>
                <a:ea typeface="Calibri" panose="020F0502020204030204" pitchFamily="34" charset="0"/>
                <a:cs typeface="Times New Roman" panose="02020603050405020304" pitchFamily="18" charset="0"/>
              </a:rPr>
              <a:t>corresponding to an adaptation of the Santoro approach, consisting of a sleeve gastrectomy (SG) followed by loop </a:t>
            </a:r>
            <a:r>
              <a:rPr lang="en-US" dirty="0" err="1">
                <a:solidFill>
                  <a:srgbClr val="000000"/>
                </a:solidFill>
                <a:effectLst/>
                <a:ea typeface="Calibri" panose="020F0502020204030204" pitchFamily="34" charset="0"/>
                <a:cs typeface="Times New Roman" panose="02020603050405020304" pitchFamily="18" charset="0"/>
              </a:rPr>
              <a:t>gastroileostomy</a:t>
            </a:r>
            <a:r>
              <a:rPr lang="en-US" sz="1400" dirty="0">
                <a:solidFill>
                  <a:srgbClr val="000000"/>
                </a:solidFill>
                <a:effectLst/>
                <a:ea typeface="Calibri" panose="020F0502020204030204" pitchFamily="34" charset="0"/>
                <a:cs typeface="Times New Roman" panose="02020603050405020304" pitchFamily="18" charset="0"/>
              </a:rPr>
              <a:t>. </a:t>
            </a:r>
            <a:endParaRPr lang="en-US" sz="1400" dirty="0"/>
          </a:p>
        </p:txBody>
      </p:sp>
    </p:spTree>
    <p:extLst>
      <p:ext uri="{BB962C8B-B14F-4D97-AF65-F5344CB8AC3E}">
        <p14:creationId xmlns:p14="http://schemas.microsoft.com/office/powerpoint/2010/main" val="1670576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2">
            <a:extLst>
              <a:ext uri="{FF2B5EF4-FFF2-40B4-BE49-F238E27FC236}">
                <a16:creationId xmlns:a16="http://schemas.microsoft.com/office/drawing/2014/main" id="{4A626A4A-5B51-3263-37A5-4118756B000A}"/>
              </a:ext>
            </a:extLst>
          </p:cNvPr>
          <p:cNvSpPr txBox="1">
            <a:spLocks/>
          </p:cNvSpPr>
          <p:nvPr/>
        </p:nvSpPr>
        <p:spPr>
          <a:xfrm>
            <a:off x="936171" y="104173"/>
            <a:ext cx="10319658" cy="646331"/>
          </a:xfrm>
          <a:prstGeom prst="rect">
            <a:avLst/>
          </a:prstGeom>
        </p:spPr>
        <p:txBody>
          <a:bodyPr wrap="square">
            <a:sp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algn="ctr"/>
            <a:r>
              <a:rPr lang="it-IT" sz="4000" b="0" cap="small" dirty="0">
                <a:solidFill>
                  <a:schemeClr val="tx1"/>
                </a:solidFill>
              </a:rPr>
              <a:t>Se l’avessi saputo!</a:t>
            </a:r>
          </a:p>
        </p:txBody>
      </p:sp>
      <p:sp>
        <p:nvSpPr>
          <p:cNvPr id="5" name="CasellaDiTesto 4">
            <a:extLst>
              <a:ext uri="{FF2B5EF4-FFF2-40B4-BE49-F238E27FC236}">
                <a16:creationId xmlns:a16="http://schemas.microsoft.com/office/drawing/2014/main" id="{54D1A2E6-E092-E13A-27E5-1A23429D283D}"/>
              </a:ext>
            </a:extLst>
          </p:cNvPr>
          <p:cNvSpPr txBox="1"/>
          <p:nvPr/>
        </p:nvSpPr>
        <p:spPr>
          <a:xfrm>
            <a:off x="2537791" y="750504"/>
            <a:ext cx="7116417" cy="830997"/>
          </a:xfrm>
          <a:prstGeom prst="rect">
            <a:avLst/>
          </a:prstGeom>
          <a:noFill/>
        </p:spPr>
        <p:txBody>
          <a:bodyPr wrap="square">
            <a:spAutoFit/>
          </a:bodyPr>
          <a:lstStyle/>
          <a:p>
            <a:pPr algn="ctr"/>
            <a:r>
              <a:rPr lang="it-IT" sz="2400" dirty="0">
                <a:solidFill>
                  <a:srgbClr val="FF0000"/>
                </a:solidFill>
              </a:rPr>
              <a:t>BPD: cancellazione per effetti collaterali</a:t>
            </a:r>
          </a:p>
          <a:p>
            <a:pPr algn="ctr"/>
            <a:r>
              <a:rPr lang="it-IT" sz="2400" dirty="0"/>
              <a:t>le soluzioni dell’attualità chirurgica: SG, RYGBP, OAGBP</a:t>
            </a:r>
            <a:endParaRPr lang="it-IT" sz="2400" dirty="0">
              <a:solidFill>
                <a:srgbClr val="00B050"/>
              </a:solidFill>
            </a:endParaRPr>
          </a:p>
        </p:txBody>
      </p:sp>
      <p:sp>
        <p:nvSpPr>
          <p:cNvPr id="6" name="CasellaDiTesto 5">
            <a:extLst>
              <a:ext uri="{FF2B5EF4-FFF2-40B4-BE49-F238E27FC236}">
                <a16:creationId xmlns:a16="http://schemas.microsoft.com/office/drawing/2014/main" id="{35815BD9-F1A1-C740-E749-B0ADDEB37D44}"/>
              </a:ext>
            </a:extLst>
          </p:cNvPr>
          <p:cNvSpPr txBox="1"/>
          <p:nvPr/>
        </p:nvSpPr>
        <p:spPr>
          <a:xfrm>
            <a:off x="400881" y="1859966"/>
            <a:ext cx="5294242" cy="3922612"/>
          </a:xfrm>
          <a:prstGeom prst="rect">
            <a:avLst/>
          </a:prstGeom>
          <a:noFill/>
        </p:spPr>
        <p:txBody>
          <a:bodyPr wrap="square" rtlCol="0">
            <a:spAutoFit/>
          </a:bodyPr>
          <a:lstStyle>
            <a:defPPr rtl="0">
              <a:defRPr lang="it-it"/>
            </a:defPPr>
            <a:lvl1pPr indent="0">
              <a:lnSpc>
                <a:spcPct val="150000"/>
              </a:lnSpc>
              <a:buFont typeface="Arial" panose="020B0604020202020204" pitchFamily="34" charset="0"/>
              <a:buNone/>
              <a:defRPr sz="2000" b="1"/>
            </a:lvl1pPr>
          </a:lstStyle>
          <a:p>
            <a:pPr algn="ctr"/>
            <a:r>
              <a:rPr lang="it-IT" sz="2800" b="0" dirty="0"/>
              <a:t>BPD  ed effetti collaterali</a:t>
            </a:r>
          </a:p>
          <a:p>
            <a:pPr marL="457200" indent="-457200">
              <a:buAutoNum type="arabicPeriod"/>
            </a:pPr>
            <a:r>
              <a:rPr lang="it-IT" b="0" dirty="0"/>
              <a:t>Ridotto assorbimento energetico</a:t>
            </a:r>
            <a:endParaRPr lang="it-IT" b="0" dirty="0">
              <a:solidFill>
                <a:srgbClr val="FF0000"/>
              </a:solidFill>
            </a:endParaRPr>
          </a:p>
          <a:p>
            <a:pPr marL="457200" indent="-457200">
              <a:buAutoNum type="arabicPeriod"/>
            </a:pPr>
            <a:r>
              <a:rPr lang="it-IT" b="0" dirty="0"/>
              <a:t>Reversibilità parziale funzionale</a:t>
            </a:r>
          </a:p>
          <a:p>
            <a:pPr marL="457200" indent="-457200">
              <a:buAutoNum type="arabicPeriod"/>
            </a:pPr>
            <a:endParaRPr lang="it-IT" b="0" dirty="0">
              <a:solidFill>
                <a:srgbClr val="FF0000"/>
              </a:solidFill>
            </a:endParaRPr>
          </a:p>
          <a:p>
            <a:endParaRPr lang="it-IT" b="0" dirty="0">
              <a:solidFill>
                <a:srgbClr val="00B050"/>
              </a:solidFill>
            </a:endParaRPr>
          </a:p>
          <a:p>
            <a:endParaRPr lang="it-IT" b="0" dirty="0">
              <a:solidFill>
                <a:srgbClr val="00B050"/>
              </a:solidFill>
            </a:endParaRPr>
          </a:p>
          <a:p>
            <a:r>
              <a:rPr lang="it-IT" b="0" dirty="0">
                <a:solidFill>
                  <a:srgbClr val="00B050"/>
                </a:solidFill>
              </a:rPr>
              <a:t>Soluzioni</a:t>
            </a:r>
            <a:r>
              <a:rPr lang="it-IT" b="0" dirty="0"/>
              <a:t>:</a:t>
            </a:r>
            <a:r>
              <a:rPr lang="it-IT" b="0" dirty="0">
                <a:solidFill>
                  <a:srgbClr val="00B050"/>
                </a:solidFill>
              </a:rPr>
              <a:t> </a:t>
            </a:r>
            <a:r>
              <a:rPr lang="it-IT" b="0" dirty="0"/>
              <a:t>aderenza alla codifica e alle raccomandazioni del follow-up</a:t>
            </a:r>
            <a:endParaRPr lang="it-IT" b="0" dirty="0">
              <a:solidFill>
                <a:srgbClr val="00B050"/>
              </a:solidFill>
            </a:endParaRPr>
          </a:p>
        </p:txBody>
      </p:sp>
      <p:sp>
        <p:nvSpPr>
          <p:cNvPr id="9" name="CasellaDiTesto 8">
            <a:extLst>
              <a:ext uri="{FF2B5EF4-FFF2-40B4-BE49-F238E27FC236}">
                <a16:creationId xmlns:a16="http://schemas.microsoft.com/office/drawing/2014/main" id="{09BAE627-F7F1-AC71-F706-B797735C7068}"/>
              </a:ext>
            </a:extLst>
          </p:cNvPr>
          <p:cNvSpPr txBox="1"/>
          <p:nvPr/>
        </p:nvSpPr>
        <p:spPr>
          <a:xfrm>
            <a:off x="6496878" y="1844384"/>
            <a:ext cx="5430079" cy="3922612"/>
          </a:xfrm>
          <a:prstGeom prst="rect">
            <a:avLst/>
          </a:prstGeom>
          <a:noFill/>
        </p:spPr>
        <p:txBody>
          <a:bodyPr wrap="square" rtlCol="0">
            <a:spAutoFit/>
          </a:bodyPr>
          <a:lstStyle>
            <a:defPPr rtl="0">
              <a:defRPr lang="it-it"/>
            </a:defPPr>
            <a:lvl1pPr indent="0">
              <a:lnSpc>
                <a:spcPct val="150000"/>
              </a:lnSpc>
              <a:buFont typeface="Arial" panose="020B0604020202020204" pitchFamily="34" charset="0"/>
              <a:buNone/>
              <a:defRPr sz="2000" b="1"/>
            </a:lvl1pPr>
          </a:lstStyle>
          <a:p>
            <a:pPr algn="ctr"/>
            <a:r>
              <a:rPr lang="it-IT" sz="2800" b="0" dirty="0"/>
              <a:t>il nuovo</a:t>
            </a:r>
            <a:endParaRPr lang="it-IT" sz="2800" b="0" dirty="0">
              <a:solidFill>
                <a:srgbClr val="00B050"/>
              </a:solidFill>
            </a:endParaRPr>
          </a:p>
          <a:p>
            <a:pPr marL="457200" indent="-457200">
              <a:buAutoNum type="arabicPeriod"/>
            </a:pPr>
            <a:r>
              <a:rPr lang="it-IT" b="0" dirty="0"/>
              <a:t>ridotto assorbimento energetico per efficacia</a:t>
            </a:r>
          </a:p>
          <a:p>
            <a:pPr marL="457200" indent="-457200">
              <a:buAutoNum type="arabicPeriod"/>
            </a:pPr>
            <a:r>
              <a:rPr lang="it-IT" b="0" dirty="0"/>
              <a:t>no reversibilità o solo funzionale</a:t>
            </a:r>
          </a:p>
          <a:p>
            <a:pPr marL="457200" indent="-457200">
              <a:buAutoNum type="arabicPeriod"/>
            </a:pPr>
            <a:r>
              <a:rPr lang="it-IT" b="0" dirty="0"/>
              <a:t>segmenti esclusi</a:t>
            </a:r>
          </a:p>
          <a:p>
            <a:pPr marL="457200" indent="-457200">
              <a:buAutoNum type="arabicPeriod"/>
            </a:pPr>
            <a:r>
              <a:rPr lang="it-IT" b="0" dirty="0"/>
              <a:t>reflusso, malattia da reflusso</a:t>
            </a:r>
          </a:p>
          <a:p>
            <a:pPr marL="457200" indent="-457200">
              <a:buAutoNum type="arabicPeriod"/>
            </a:pPr>
            <a:endParaRPr lang="it-IT" b="0" dirty="0"/>
          </a:p>
          <a:p>
            <a:r>
              <a:rPr lang="it-IT" b="0" dirty="0">
                <a:solidFill>
                  <a:srgbClr val="FF0000"/>
                </a:solidFill>
              </a:rPr>
              <a:t>Soluzioni</a:t>
            </a:r>
            <a:r>
              <a:rPr lang="it-IT" b="0" dirty="0"/>
              <a:t>: dopo 5 aa 10% di follow-up!?</a:t>
            </a:r>
          </a:p>
          <a:p>
            <a:r>
              <a:rPr lang="it-IT" b="0" dirty="0"/>
              <a:t>le complicanze = chirurgia di domani</a:t>
            </a:r>
          </a:p>
        </p:txBody>
      </p:sp>
    </p:spTree>
    <p:extLst>
      <p:ext uri="{BB962C8B-B14F-4D97-AF65-F5344CB8AC3E}">
        <p14:creationId xmlns:p14="http://schemas.microsoft.com/office/powerpoint/2010/main" val="1376667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2">
            <a:extLst>
              <a:ext uri="{FF2B5EF4-FFF2-40B4-BE49-F238E27FC236}">
                <a16:creationId xmlns:a16="http://schemas.microsoft.com/office/drawing/2014/main" id="{4A626A4A-5B51-3263-37A5-4118756B000A}"/>
              </a:ext>
            </a:extLst>
          </p:cNvPr>
          <p:cNvSpPr txBox="1">
            <a:spLocks/>
          </p:cNvSpPr>
          <p:nvPr/>
        </p:nvSpPr>
        <p:spPr>
          <a:xfrm>
            <a:off x="936171" y="104173"/>
            <a:ext cx="10319658" cy="646331"/>
          </a:xfrm>
          <a:prstGeom prst="rect">
            <a:avLst/>
          </a:prstGeom>
        </p:spPr>
        <p:txBody>
          <a:bodyPr wrap="square">
            <a:sp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algn="ctr"/>
            <a:r>
              <a:rPr lang="it-IT" sz="4000" b="0" cap="small" dirty="0">
                <a:solidFill>
                  <a:schemeClr val="tx1"/>
                </a:solidFill>
              </a:rPr>
              <a:t>Se l’avessi saputo!</a:t>
            </a:r>
          </a:p>
        </p:txBody>
      </p:sp>
      <p:sp>
        <p:nvSpPr>
          <p:cNvPr id="5" name="CasellaDiTesto 4">
            <a:extLst>
              <a:ext uri="{FF2B5EF4-FFF2-40B4-BE49-F238E27FC236}">
                <a16:creationId xmlns:a16="http://schemas.microsoft.com/office/drawing/2014/main" id="{54D1A2E6-E092-E13A-27E5-1A23429D283D}"/>
              </a:ext>
            </a:extLst>
          </p:cNvPr>
          <p:cNvSpPr txBox="1"/>
          <p:nvPr/>
        </p:nvSpPr>
        <p:spPr>
          <a:xfrm>
            <a:off x="2537791" y="750504"/>
            <a:ext cx="7116417" cy="830997"/>
          </a:xfrm>
          <a:prstGeom prst="rect">
            <a:avLst/>
          </a:prstGeom>
          <a:noFill/>
        </p:spPr>
        <p:txBody>
          <a:bodyPr wrap="square">
            <a:spAutoFit/>
          </a:bodyPr>
          <a:lstStyle/>
          <a:p>
            <a:pPr algn="ctr"/>
            <a:r>
              <a:rPr lang="en-US" sz="2400" dirty="0"/>
              <a:t>il follow-up per </a:t>
            </a:r>
            <a:r>
              <a:rPr lang="en-US" sz="2400" dirty="0" err="1">
                <a:solidFill>
                  <a:srgbClr val="00B050"/>
                </a:solidFill>
              </a:rPr>
              <a:t>giustificare</a:t>
            </a:r>
            <a:r>
              <a:rPr lang="en-US" sz="2400" dirty="0">
                <a:solidFill>
                  <a:srgbClr val="00B050"/>
                </a:solidFill>
              </a:rPr>
              <a:t> il </a:t>
            </a:r>
            <a:r>
              <a:rPr lang="en-US" sz="2400" dirty="0" err="1">
                <a:solidFill>
                  <a:srgbClr val="00B050"/>
                </a:solidFill>
              </a:rPr>
              <a:t>trattamento</a:t>
            </a:r>
            <a:endParaRPr lang="en-US" sz="2400" dirty="0">
              <a:solidFill>
                <a:srgbClr val="00B050"/>
              </a:solidFill>
            </a:endParaRPr>
          </a:p>
          <a:p>
            <a:pPr algn="ctr"/>
            <a:r>
              <a:rPr lang="en-US" sz="2400" dirty="0"/>
              <a:t>il </a:t>
            </a:r>
            <a:r>
              <a:rPr lang="en-US" sz="2400" dirty="0" err="1"/>
              <a:t>risultato</a:t>
            </a:r>
            <a:r>
              <a:rPr lang="en-US" sz="2400" dirty="0"/>
              <a:t> </a:t>
            </a:r>
            <a:r>
              <a:rPr lang="en-US" sz="2400" dirty="0" err="1"/>
              <a:t>nel</a:t>
            </a:r>
            <a:r>
              <a:rPr lang="en-US" sz="2400" dirty="0"/>
              <a:t> </a:t>
            </a:r>
            <a:r>
              <a:rPr lang="en-US" sz="2400" dirty="0" err="1"/>
              <a:t>lungo</a:t>
            </a:r>
            <a:r>
              <a:rPr lang="en-US" sz="2400" dirty="0"/>
              <a:t> </a:t>
            </a:r>
            <a:r>
              <a:rPr lang="en-US" sz="2400" dirty="0" err="1"/>
              <a:t>termine</a:t>
            </a:r>
            <a:r>
              <a:rPr lang="en-US" sz="2400" dirty="0"/>
              <a:t> </a:t>
            </a:r>
            <a:r>
              <a:rPr lang="en-US" sz="2400" dirty="0" err="1"/>
              <a:t>è</a:t>
            </a:r>
            <a:r>
              <a:rPr lang="en-US" sz="2400" dirty="0"/>
              <a:t> la </a:t>
            </a:r>
            <a:r>
              <a:rPr lang="en-US" sz="2400" dirty="0" err="1"/>
              <a:t>ragione</a:t>
            </a:r>
            <a:r>
              <a:rPr lang="en-US" sz="2400" dirty="0"/>
              <a:t> </a:t>
            </a:r>
            <a:r>
              <a:rPr lang="en-US" sz="2400" dirty="0" err="1"/>
              <a:t>della</a:t>
            </a:r>
            <a:r>
              <a:rPr lang="en-US" sz="2400" dirty="0"/>
              <a:t> </a:t>
            </a:r>
            <a:r>
              <a:rPr lang="en-US" sz="2400" dirty="0" err="1"/>
              <a:t>chirurgia</a:t>
            </a:r>
            <a:endParaRPr lang="en-US" sz="2400" dirty="0"/>
          </a:p>
        </p:txBody>
      </p:sp>
      <p:sp>
        <p:nvSpPr>
          <p:cNvPr id="6" name="CasellaDiTesto 5">
            <a:extLst>
              <a:ext uri="{FF2B5EF4-FFF2-40B4-BE49-F238E27FC236}">
                <a16:creationId xmlns:a16="http://schemas.microsoft.com/office/drawing/2014/main" id="{35815BD9-F1A1-C740-E749-B0ADDEB37D44}"/>
              </a:ext>
            </a:extLst>
          </p:cNvPr>
          <p:cNvSpPr txBox="1"/>
          <p:nvPr/>
        </p:nvSpPr>
        <p:spPr>
          <a:xfrm>
            <a:off x="400881" y="1843087"/>
            <a:ext cx="5294242" cy="3368614"/>
          </a:xfrm>
          <a:prstGeom prst="rect">
            <a:avLst/>
          </a:prstGeom>
          <a:noFill/>
        </p:spPr>
        <p:txBody>
          <a:bodyPr wrap="square" rtlCol="0">
            <a:spAutoFit/>
          </a:bodyPr>
          <a:lstStyle>
            <a:defPPr rtl="0">
              <a:defRPr lang="it-it"/>
            </a:defPPr>
            <a:lvl1pPr indent="0">
              <a:lnSpc>
                <a:spcPct val="150000"/>
              </a:lnSpc>
              <a:buFont typeface="Arial" panose="020B0604020202020204" pitchFamily="34" charset="0"/>
              <a:buNone/>
              <a:defRPr sz="2000" b="1"/>
            </a:lvl1pPr>
          </a:lstStyle>
          <a:p>
            <a:r>
              <a:rPr lang="it-IT" sz="2800" b="0" dirty="0"/>
              <a:t>Evidenze</a:t>
            </a:r>
          </a:p>
          <a:p>
            <a:r>
              <a:rPr lang="it-IT" sz="2800" b="0" dirty="0"/>
              <a:t>La storia di Ilaria lunga 34 anni…</a:t>
            </a:r>
          </a:p>
          <a:p>
            <a:endParaRPr lang="it-IT" sz="2800" b="0" dirty="0"/>
          </a:p>
          <a:p>
            <a:r>
              <a:rPr lang="it-IT" b="0" dirty="0"/>
              <a:t>I risultati a lungo termine per una chirurgia codificata e utile in un indispensabile percorso di cura</a:t>
            </a:r>
          </a:p>
        </p:txBody>
      </p:sp>
      <p:sp>
        <p:nvSpPr>
          <p:cNvPr id="9" name="CasellaDiTesto 8">
            <a:extLst>
              <a:ext uri="{FF2B5EF4-FFF2-40B4-BE49-F238E27FC236}">
                <a16:creationId xmlns:a16="http://schemas.microsoft.com/office/drawing/2014/main" id="{09BAE627-F7F1-AC71-F706-B797735C7068}"/>
              </a:ext>
            </a:extLst>
          </p:cNvPr>
          <p:cNvSpPr txBox="1"/>
          <p:nvPr/>
        </p:nvSpPr>
        <p:spPr>
          <a:xfrm>
            <a:off x="6496879" y="1843087"/>
            <a:ext cx="5430079" cy="4107278"/>
          </a:xfrm>
          <a:prstGeom prst="rect">
            <a:avLst/>
          </a:prstGeom>
          <a:noFill/>
        </p:spPr>
        <p:txBody>
          <a:bodyPr wrap="square" rtlCol="0">
            <a:spAutoFit/>
          </a:bodyPr>
          <a:lstStyle>
            <a:defPPr rtl="0">
              <a:defRPr lang="it-it"/>
            </a:defPPr>
            <a:lvl1pPr indent="0">
              <a:lnSpc>
                <a:spcPct val="150000"/>
              </a:lnSpc>
              <a:buFont typeface="Arial" panose="020B0604020202020204" pitchFamily="34" charset="0"/>
              <a:buNone/>
              <a:defRPr sz="2000" b="1"/>
            </a:lvl1pPr>
          </a:lstStyle>
          <a:p>
            <a:r>
              <a:rPr lang="it-IT" sz="2800" b="0" dirty="0"/>
              <a:t>Attualità</a:t>
            </a:r>
          </a:p>
          <a:p>
            <a:r>
              <a:rPr lang="it-IT" sz="2800" b="0" dirty="0"/>
              <a:t>modifiche “utili” ma a chi?</a:t>
            </a:r>
          </a:p>
          <a:p>
            <a:r>
              <a:rPr lang="it-IT" b="0" dirty="0"/>
              <a:t>Il lungo termine diventa 3-5 anni</a:t>
            </a:r>
          </a:p>
          <a:p>
            <a:endParaRPr lang="it-IT" b="0" dirty="0"/>
          </a:p>
          <a:p>
            <a:r>
              <a:rPr lang="it-IT" b="0" dirty="0"/>
              <a:t>l’eccellenza del centro dipende direttamente dal numero degli interventi</a:t>
            </a:r>
          </a:p>
          <a:p>
            <a:r>
              <a:rPr lang="it-IT" b="0" dirty="0"/>
              <a:t>inversamente </a:t>
            </a:r>
          </a:p>
          <a:p>
            <a:r>
              <a:rPr lang="it-IT" b="0" dirty="0"/>
              <a:t>dalla % di follow-up!?</a:t>
            </a:r>
          </a:p>
        </p:txBody>
      </p:sp>
    </p:spTree>
    <p:extLst>
      <p:ext uri="{BB962C8B-B14F-4D97-AF65-F5344CB8AC3E}">
        <p14:creationId xmlns:p14="http://schemas.microsoft.com/office/powerpoint/2010/main" val="130752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2">
            <a:extLst>
              <a:ext uri="{FF2B5EF4-FFF2-40B4-BE49-F238E27FC236}">
                <a16:creationId xmlns:a16="http://schemas.microsoft.com/office/drawing/2014/main" id="{4A626A4A-5B51-3263-37A5-4118756B000A}"/>
              </a:ext>
            </a:extLst>
          </p:cNvPr>
          <p:cNvSpPr txBox="1">
            <a:spLocks/>
          </p:cNvSpPr>
          <p:nvPr/>
        </p:nvSpPr>
        <p:spPr>
          <a:xfrm>
            <a:off x="936171" y="104173"/>
            <a:ext cx="10319658" cy="646331"/>
          </a:xfrm>
          <a:prstGeom prst="rect">
            <a:avLst/>
          </a:prstGeom>
        </p:spPr>
        <p:txBody>
          <a:bodyPr wrap="square">
            <a:sp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algn="ctr"/>
            <a:r>
              <a:rPr lang="it-IT" sz="4000" b="0" cap="small" dirty="0">
                <a:solidFill>
                  <a:schemeClr val="tx1"/>
                </a:solidFill>
              </a:rPr>
              <a:t>Se l’avessi saputo!</a:t>
            </a:r>
          </a:p>
        </p:txBody>
      </p:sp>
      <p:sp>
        <p:nvSpPr>
          <p:cNvPr id="5" name="CasellaDiTesto 4">
            <a:extLst>
              <a:ext uri="{FF2B5EF4-FFF2-40B4-BE49-F238E27FC236}">
                <a16:creationId xmlns:a16="http://schemas.microsoft.com/office/drawing/2014/main" id="{54D1A2E6-E092-E13A-27E5-1A23429D283D}"/>
              </a:ext>
            </a:extLst>
          </p:cNvPr>
          <p:cNvSpPr txBox="1"/>
          <p:nvPr/>
        </p:nvSpPr>
        <p:spPr>
          <a:xfrm>
            <a:off x="1268896" y="690870"/>
            <a:ext cx="9654209" cy="1323439"/>
          </a:xfrm>
          <a:prstGeom prst="rect">
            <a:avLst/>
          </a:prstGeom>
          <a:noFill/>
        </p:spPr>
        <p:txBody>
          <a:bodyPr wrap="square">
            <a:spAutoFit/>
          </a:bodyPr>
          <a:lstStyle/>
          <a:p>
            <a:pPr algn="ctr"/>
            <a:r>
              <a:rPr lang="it-IT" sz="3200" dirty="0"/>
              <a:t>la mia risposta: un percorso di cura sequenziale</a:t>
            </a:r>
          </a:p>
          <a:p>
            <a:pPr algn="ctr"/>
            <a:r>
              <a:rPr lang="it-IT" sz="2400" i="1" dirty="0"/>
              <a:t>procedure codificate, validate, mini-invasive, reversibili, regolabili</a:t>
            </a:r>
          </a:p>
          <a:p>
            <a:pPr algn="ctr"/>
            <a:r>
              <a:rPr lang="it-IT" sz="2400" i="1" dirty="0"/>
              <a:t>perfettamente integrate con la moderna terapia medica</a:t>
            </a:r>
          </a:p>
        </p:txBody>
      </p:sp>
      <p:sp>
        <p:nvSpPr>
          <p:cNvPr id="6" name="CasellaDiTesto 5">
            <a:extLst>
              <a:ext uri="{FF2B5EF4-FFF2-40B4-BE49-F238E27FC236}">
                <a16:creationId xmlns:a16="http://schemas.microsoft.com/office/drawing/2014/main" id="{35815BD9-F1A1-C740-E749-B0ADDEB37D44}"/>
              </a:ext>
            </a:extLst>
          </p:cNvPr>
          <p:cNvSpPr txBox="1"/>
          <p:nvPr/>
        </p:nvSpPr>
        <p:spPr>
          <a:xfrm>
            <a:off x="248079" y="1964772"/>
            <a:ext cx="4128054" cy="1711366"/>
          </a:xfrm>
          <a:prstGeom prst="rect">
            <a:avLst/>
          </a:prstGeom>
          <a:noFill/>
        </p:spPr>
        <p:txBody>
          <a:bodyPr wrap="square" rtlCol="0">
            <a:spAutoFit/>
          </a:bodyPr>
          <a:lstStyle>
            <a:defPPr rtl="0">
              <a:defRPr lang="it-it"/>
            </a:defPPr>
            <a:lvl1pPr indent="0">
              <a:lnSpc>
                <a:spcPct val="150000"/>
              </a:lnSpc>
              <a:buFont typeface="Arial" panose="020B0604020202020204" pitchFamily="34" charset="0"/>
              <a:buNone/>
              <a:defRPr sz="2000" b="1"/>
            </a:lvl1pPr>
          </a:lstStyle>
          <a:p>
            <a:r>
              <a:rPr lang="it-IT" sz="1800" b="0" dirty="0"/>
              <a:t>1° step fondamentale:</a:t>
            </a:r>
          </a:p>
          <a:p>
            <a:pPr marL="457200" indent="-457200">
              <a:buAutoNum type="arabicPeriod"/>
            </a:pPr>
            <a:r>
              <a:rPr lang="it-IT" sz="1800" b="0" dirty="0"/>
              <a:t>informazione medico-chirurgica</a:t>
            </a:r>
          </a:p>
          <a:p>
            <a:pPr marL="457200" indent="-457200">
              <a:buAutoNum type="arabicPeriod"/>
            </a:pPr>
            <a:r>
              <a:rPr lang="it-IT" sz="1800" b="0" dirty="0"/>
              <a:t>preparazione, selezione, indicazione di almeno 3 mesi </a:t>
            </a:r>
          </a:p>
        </p:txBody>
      </p:sp>
      <p:pic>
        <p:nvPicPr>
          <p:cNvPr id="2" name="Picture 4" descr="Picture 4">
            <a:extLst>
              <a:ext uri="{FF2B5EF4-FFF2-40B4-BE49-F238E27FC236}">
                <a16:creationId xmlns:a16="http://schemas.microsoft.com/office/drawing/2014/main" id="{BD5933D9-48C0-05D2-6A51-23920A54553A}"/>
              </a:ext>
            </a:extLst>
          </p:cNvPr>
          <p:cNvPicPr>
            <a:picLocks noChangeAspect="1"/>
          </p:cNvPicPr>
          <p:nvPr/>
        </p:nvPicPr>
        <p:blipFill>
          <a:blip r:embed="rId2"/>
          <a:stretch>
            <a:fillRect/>
          </a:stretch>
        </p:blipFill>
        <p:spPr>
          <a:xfrm>
            <a:off x="9519569" y="1855729"/>
            <a:ext cx="2501277" cy="2122055"/>
          </a:xfrm>
          <a:prstGeom prst="rect">
            <a:avLst/>
          </a:prstGeom>
          <a:ln w="12700">
            <a:miter lim="400000"/>
          </a:ln>
        </p:spPr>
      </p:pic>
      <p:pic>
        <p:nvPicPr>
          <p:cNvPr id="3" name="Picture 34" descr="Picture 34">
            <a:extLst>
              <a:ext uri="{FF2B5EF4-FFF2-40B4-BE49-F238E27FC236}">
                <a16:creationId xmlns:a16="http://schemas.microsoft.com/office/drawing/2014/main" id="{119176B3-89D3-84E3-3777-D8881BDD4CA2}"/>
              </a:ext>
            </a:extLst>
          </p:cNvPr>
          <p:cNvPicPr>
            <a:picLocks noChangeAspect="1"/>
          </p:cNvPicPr>
          <p:nvPr/>
        </p:nvPicPr>
        <p:blipFill>
          <a:blip r:embed="rId3"/>
          <a:stretch>
            <a:fillRect/>
          </a:stretch>
        </p:blipFill>
        <p:spPr>
          <a:xfrm>
            <a:off x="7079189" y="2073943"/>
            <a:ext cx="2074545" cy="2317974"/>
          </a:xfrm>
          <a:prstGeom prst="rect">
            <a:avLst/>
          </a:prstGeom>
          <a:ln w="12700">
            <a:miter lim="400000"/>
          </a:ln>
        </p:spPr>
      </p:pic>
      <p:pic>
        <p:nvPicPr>
          <p:cNvPr id="7" name="Picture 4" descr="Picture 4">
            <a:extLst>
              <a:ext uri="{FF2B5EF4-FFF2-40B4-BE49-F238E27FC236}">
                <a16:creationId xmlns:a16="http://schemas.microsoft.com/office/drawing/2014/main" id="{687C3519-8C2E-FFC1-EFC3-E5C62B62C7D5}"/>
              </a:ext>
            </a:extLst>
          </p:cNvPr>
          <p:cNvPicPr>
            <a:picLocks noChangeAspect="1"/>
          </p:cNvPicPr>
          <p:nvPr/>
        </p:nvPicPr>
        <p:blipFill>
          <a:blip r:embed="rId4"/>
          <a:stretch>
            <a:fillRect/>
          </a:stretch>
        </p:blipFill>
        <p:spPr>
          <a:xfrm>
            <a:off x="9519575" y="3995205"/>
            <a:ext cx="2501271" cy="2122055"/>
          </a:xfrm>
          <a:prstGeom prst="rect">
            <a:avLst/>
          </a:prstGeom>
          <a:ln w="12700">
            <a:miter lim="400000"/>
          </a:ln>
        </p:spPr>
      </p:pic>
      <p:pic>
        <p:nvPicPr>
          <p:cNvPr id="8" name="Immagine 7">
            <a:extLst>
              <a:ext uri="{FF2B5EF4-FFF2-40B4-BE49-F238E27FC236}">
                <a16:creationId xmlns:a16="http://schemas.microsoft.com/office/drawing/2014/main" id="{E7A68052-3795-DEE9-230A-BD28CF6528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0701" y="2103918"/>
            <a:ext cx="2074545" cy="2305050"/>
          </a:xfrm>
          <a:prstGeom prst="rect">
            <a:avLst/>
          </a:prstGeom>
        </p:spPr>
      </p:pic>
      <p:sp>
        <p:nvSpPr>
          <p:cNvPr id="10" name="CasellaDiTesto 9">
            <a:extLst>
              <a:ext uri="{FF2B5EF4-FFF2-40B4-BE49-F238E27FC236}">
                <a16:creationId xmlns:a16="http://schemas.microsoft.com/office/drawing/2014/main" id="{2DB3BEA1-B070-05CD-B85C-615676741A61}"/>
              </a:ext>
            </a:extLst>
          </p:cNvPr>
          <p:cNvSpPr txBox="1"/>
          <p:nvPr/>
        </p:nvSpPr>
        <p:spPr>
          <a:xfrm>
            <a:off x="248079" y="3676138"/>
            <a:ext cx="3978606" cy="1295868"/>
          </a:xfrm>
          <a:prstGeom prst="rect">
            <a:avLst/>
          </a:prstGeom>
          <a:noFill/>
        </p:spPr>
        <p:txBody>
          <a:bodyPr wrap="square" rtlCol="0">
            <a:spAutoFit/>
          </a:bodyPr>
          <a:lstStyle>
            <a:defPPr rtl="0">
              <a:defRPr lang="it-it"/>
            </a:defPPr>
            <a:lvl1pPr indent="0">
              <a:lnSpc>
                <a:spcPct val="150000"/>
              </a:lnSpc>
              <a:buFont typeface="Arial" panose="020B0604020202020204" pitchFamily="34" charset="0"/>
              <a:buNone/>
              <a:defRPr sz="2000" b="1"/>
            </a:lvl1pPr>
          </a:lstStyle>
          <a:p>
            <a:r>
              <a:rPr lang="it-IT" sz="1800" b="0" dirty="0"/>
              <a:t>follow-up:</a:t>
            </a:r>
          </a:p>
          <a:p>
            <a:pPr marL="342900" indent="-342900">
              <a:buFont typeface="Arial" panose="020B0604020202020204" pitchFamily="34" charset="0"/>
              <a:buChar char="•"/>
            </a:pPr>
            <a:r>
              <a:rPr lang="it-IT" sz="1800" b="0" dirty="0"/>
              <a:t>team allo stesso tempo</a:t>
            </a:r>
          </a:p>
          <a:p>
            <a:pPr marL="342900" indent="-342900">
              <a:buFont typeface="Arial" panose="020B0604020202020204" pitchFamily="34" charset="0"/>
              <a:buChar char="•"/>
            </a:pPr>
            <a:r>
              <a:rPr lang="it-IT" sz="1800" b="0" dirty="0"/>
              <a:t>fino al persistere del problema</a:t>
            </a:r>
          </a:p>
        </p:txBody>
      </p:sp>
      <p:sp>
        <p:nvSpPr>
          <p:cNvPr id="11" name="CasellaDiTesto 10">
            <a:extLst>
              <a:ext uri="{FF2B5EF4-FFF2-40B4-BE49-F238E27FC236}">
                <a16:creationId xmlns:a16="http://schemas.microsoft.com/office/drawing/2014/main" id="{4AF84F56-3D02-EA15-0A70-738E7FB9A6F2}"/>
              </a:ext>
            </a:extLst>
          </p:cNvPr>
          <p:cNvSpPr txBox="1"/>
          <p:nvPr/>
        </p:nvSpPr>
        <p:spPr>
          <a:xfrm>
            <a:off x="188445" y="5056232"/>
            <a:ext cx="4172622" cy="1015663"/>
          </a:xfrm>
          <a:prstGeom prst="rect">
            <a:avLst/>
          </a:prstGeom>
          <a:noFill/>
        </p:spPr>
        <p:txBody>
          <a:bodyPr wrap="square" rtlCol="0">
            <a:spAutoFit/>
          </a:bodyPr>
          <a:lstStyle/>
          <a:p>
            <a:r>
              <a:rPr lang="en-US" sz="1400" dirty="0"/>
              <a:t>V° meeting </a:t>
            </a:r>
            <a:r>
              <a:rPr lang="en-US" sz="1400" dirty="0" err="1"/>
              <a:t>bioenterics</a:t>
            </a:r>
            <a:r>
              <a:rPr lang="en-US" sz="1400" dirty="0"/>
              <a:t> January 25-28 </a:t>
            </a:r>
            <a:r>
              <a:rPr lang="en-US" b="1" dirty="0"/>
              <a:t>2001</a:t>
            </a:r>
            <a:endParaRPr lang="en-US" sz="1400" b="1" dirty="0"/>
          </a:p>
          <a:p>
            <a:r>
              <a:rPr lang="en-US" sz="1400" dirty="0"/>
              <a:t>1° white weekend Italian group Lap Band (GILB) Fiera di </a:t>
            </a:r>
            <a:r>
              <a:rPr lang="en-US" sz="1400" dirty="0" err="1"/>
              <a:t>Primiero</a:t>
            </a:r>
            <a:r>
              <a:rPr lang="en-US" sz="1400" dirty="0"/>
              <a:t> (S. Martino di </a:t>
            </a:r>
            <a:r>
              <a:rPr lang="en-US" sz="1400" dirty="0" err="1"/>
              <a:t>Castrozza</a:t>
            </a:r>
            <a:r>
              <a:rPr lang="en-US" sz="1400" dirty="0"/>
              <a:t>) Functional Gastric Bypass: F. </a:t>
            </a:r>
            <a:r>
              <a:rPr lang="en-US" sz="1400" dirty="0" err="1"/>
              <a:t>Furbetta</a:t>
            </a:r>
            <a:r>
              <a:rPr lang="en-US" sz="1400" dirty="0"/>
              <a:t> video chair F. </a:t>
            </a:r>
            <a:r>
              <a:rPr lang="en-US" sz="1400" dirty="0" err="1"/>
              <a:t>Favretti</a:t>
            </a:r>
            <a:endParaRPr lang="en-US" sz="1400" dirty="0"/>
          </a:p>
        </p:txBody>
      </p:sp>
      <p:sp>
        <p:nvSpPr>
          <p:cNvPr id="12" name="CasellaDiTesto 11">
            <a:extLst>
              <a:ext uri="{FF2B5EF4-FFF2-40B4-BE49-F238E27FC236}">
                <a16:creationId xmlns:a16="http://schemas.microsoft.com/office/drawing/2014/main" id="{61A0D7A8-1DB3-CCD3-0235-F4B0B5CD2BFA}"/>
              </a:ext>
            </a:extLst>
          </p:cNvPr>
          <p:cNvSpPr txBox="1"/>
          <p:nvPr/>
        </p:nvSpPr>
        <p:spPr>
          <a:xfrm>
            <a:off x="6757917" y="4391917"/>
            <a:ext cx="2717090" cy="369332"/>
          </a:xfrm>
          <a:prstGeom prst="rect">
            <a:avLst/>
          </a:prstGeom>
          <a:noFill/>
        </p:spPr>
        <p:txBody>
          <a:bodyPr wrap="none" rtlCol="0">
            <a:spAutoFit/>
          </a:bodyPr>
          <a:lstStyle/>
          <a:p>
            <a:r>
              <a:rPr lang="en-US" dirty="0"/>
              <a:t>Bypass </a:t>
            </a:r>
            <a:r>
              <a:rPr lang="en-US" dirty="0" err="1"/>
              <a:t>Gastrico</a:t>
            </a:r>
            <a:r>
              <a:rPr lang="en-US" dirty="0"/>
              <a:t> </a:t>
            </a:r>
            <a:r>
              <a:rPr lang="en-US" dirty="0" err="1"/>
              <a:t>Funzionale</a:t>
            </a:r>
            <a:endParaRPr lang="en-US" dirty="0"/>
          </a:p>
        </p:txBody>
      </p:sp>
      <p:sp>
        <p:nvSpPr>
          <p:cNvPr id="13" name="CasellaDiTesto 12">
            <a:extLst>
              <a:ext uri="{FF2B5EF4-FFF2-40B4-BE49-F238E27FC236}">
                <a16:creationId xmlns:a16="http://schemas.microsoft.com/office/drawing/2014/main" id="{D6E50066-61EA-53C0-767B-445D88CF77AF}"/>
              </a:ext>
            </a:extLst>
          </p:cNvPr>
          <p:cNvSpPr txBox="1"/>
          <p:nvPr/>
        </p:nvSpPr>
        <p:spPr>
          <a:xfrm>
            <a:off x="4475283" y="4391917"/>
            <a:ext cx="1957331" cy="369332"/>
          </a:xfrm>
          <a:prstGeom prst="rect">
            <a:avLst/>
          </a:prstGeom>
          <a:noFill/>
        </p:spPr>
        <p:txBody>
          <a:bodyPr wrap="none" rtlCol="0">
            <a:spAutoFit/>
          </a:bodyPr>
          <a:lstStyle/>
          <a:p>
            <a:r>
              <a:rPr lang="en-US" dirty="0" err="1"/>
              <a:t>Bendaggio</a:t>
            </a:r>
            <a:r>
              <a:rPr lang="en-US" dirty="0"/>
              <a:t> </a:t>
            </a:r>
            <a:r>
              <a:rPr lang="en-US" dirty="0" err="1"/>
              <a:t>gastrico</a:t>
            </a:r>
            <a:endParaRPr lang="en-US" dirty="0"/>
          </a:p>
        </p:txBody>
      </p:sp>
      <p:pic>
        <p:nvPicPr>
          <p:cNvPr id="14" name="Immagine 13">
            <a:extLst>
              <a:ext uri="{FF2B5EF4-FFF2-40B4-BE49-F238E27FC236}">
                <a16:creationId xmlns:a16="http://schemas.microsoft.com/office/drawing/2014/main" id="{3EDF2D0B-4572-4029-52BF-A4F109CA7DBF}"/>
              </a:ext>
            </a:extLst>
          </p:cNvPr>
          <p:cNvPicPr>
            <a:picLocks noChangeAspect="1"/>
          </p:cNvPicPr>
          <p:nvPr/>
        </p:nvPicPr>
        <p:blipFill>
          <a:blip r:embed="rId6"/>
          <a:stretch>
            <a:fillRect/>
          </a:stretch>
        </p:blipFill>
        <p:spPr>
          <a:xfrm>
            <a:off x="4465268" y="4851282"/>
            <a:ext cx="4400435" cy="1404234"/>
          </a:xfrm>
          <a:prstGeom prst="rect">
            <a:avLst/>
          </a:prstGeom>
          <a:ln>
            <a:solidFill>
              <a:schemeClr val="tx1"/>
            </a:solidFill>
          </a:ln>
        </p:spPr>
      </p:pic>
      <p:pic>
        <p:nvPicPr>
          <p:cNvPr id="15" name="Immagine 14">
            <a:extLst>
              <a:ext uri="{FF2B5EF4-FFF2-40B4-BE49-F238E27FC236}">
                <a16:creationId xmlns:a16="http://schemas.microsoft.com/office/drawing/2014/main" id="{BA81E74B-F93E-BE73-AA08-01B057B2E061}"/>
              </a:ext>
            </a:extLst>
          </p:cNvPr>
          <p:cNvPicPr>
            <a:picLocks noChangeAspect="1"/>
          </p:cNvPicPr>
          <p:nvPr/>
        </p:nvPicPr>
        <p:blipFill>
          <a:blip r:embed="rId7"/>
          <a:stretch>
            <a:fillRect/>
          </a:stretch>
        </p:blipFill>
        <p:spPr>
          <a:xfrm>
            <a:off x="8702313" y="5143190"/>
            <a:ext cx="722237" cy="974070"/>
          </a:xfrm>
          <a:prstGeom prst="rect">
            <a:avLst/>
          </a:prstGeom>
        </p:spPr>
      </p:pic>
      <p:sp>
        <p:nvSpPr>
          <p:cNvPr id="16" name="CasellaDiTesto 15">
            <a:extLst>
              <a:ext uri="{FF2B5EF4-FFF2-40B4-BE49-F238E27FC236}">
                <a16:creationId xmlns:a16="http://schemas.microsoft.com/office/drawing/2014/main" id="{1F1886A6-AC0E-895D-D4CB-2816050544E9}"/>
              </a:ext>
            </a:extLst>
          </p:cNvPr>
          <p:cNvSpPr txBox="1"/>
          <p:nvPr/>
        </p:nvSpPr>
        <p:spPr>
          <a:xfrm>
            <a:off x="7514966" y="4891038"/>
            <a:ext cx="652743" cy="369332"/>
          </a:xfrm>
          <a:prstGeom prst="rect">
            <a:avLst/>
          </a:prstGeom>
          <a:noFill/>
          <a:ln>
            <a:solidFill>
              <a:srgbClr val="FF0000"/>
            </a:solidFill>
          </a:ln>
        </p:spPr>
        <p:txBody>
          <a:bodyPr wrap="none" rtlCol="0">
            <a:spAutoFit/>
          </a:bodyPr>
          <a:lstStyle/>
          <a:p>
            <a:r>
              <a:rPr lang="it-IT" b="1" dirty="0"/>
              <a:t>2002</a:t>
            </a:r>
          </a:p>
        </p:txBody>
      </p:sp>
    </p:spTree>
    <p:extLst>
      <p:ext uri="{BB962C8B-B14F-4D97-AF65-F5344CB8AC3E}">
        <p14:creationId xmlns:p14="http://schemas.microsoft.com/office/powerpoint/2010/main" val="2915085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2">
            <a:extLst>
              <a:ext uri="{FF2B5EF4-FFF2-40B4-BE49-F238E27FC236}">
                <a16:creationId xmlns:a16="http://schemas.microsoft.com/office/drawing/2014/main" id="{4A626A4A-5B51-3263-37A5-4118756B000A}"/>
              </a:ext>
            </a:extLst>
          </p:cNvPr>
          <p:cNvSpPr txBox="1">
            <a:spLocks/>
          </p:cNvSpPr>
          <p:nvPr/>
        </p:nvSpPr>
        <p:spPr>
          <a:xfrm>
            <a:off x="936171" y="104173"/>
            <a:ext cx="10319658" cy="646331"/>
          </a:xfrm>
          <a:prstGeom prst="rect">
            <a:avLst/>
          </a:prstGeom>
        </p:spPr>
        <p:txBody>
          <a:bodyPr wrap="square">
            <a:sp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algn="ctr"/>
            <a:r>
              <a:rPr lang="it-IT" sz="4000" b="0" cap="small" dirty="0">
                <a:solidFill>
                  <a:schemeClr val="tx1"/>
                </a:solidFill>
              </a:rPr>
              <a:t>Se l’avessi saputo!</a:t>
            </a:r>
          </a:p>
        </p:txBody>
      </p:sp>
      <p:sp>
        <p:nvSpPr>
          <p:cNvPr id="5" name="CasellaDiTesto 4">
            <a:extLst>
              <a:ext uri="{FF2B5EF4-FFF2-40B4-BE49-F238E27FC236}">
                <a16:creationId xmlns:a16="http://schemas.microsoft.com/office/drawing/2014/main" id="{54D1A2E6-E092-E13A-27E5-1A23429D283D}"/>
              </a:ext>
            </a:extLst>
          </p:cNvPr>
          <p:cNvSpPr txBox="1"/>
          <p:nvPr/>
        </p:nvSpPr>
        <p:spPr>
          <a:xfrm>
            <a:off x="417444" y="750504"/>
            <a:ext cx="11357112" cy="954107"/>
          </a:xfrm>
          <a:prstGeom prst="rect">
            <a:avLst/>
          </a:prstGeom>
          <a:noFill/>
        </p:spPr>
        <p:txBody>
          <a:bodyPr wrap="square">
            <a:spAutoFit/>
          </a:bodyPr>
          <a:lstStyle/>
          <a:p>
            <a:pPr algn="ctr"/>
            <a:r>
              <a:rPr lang="it-IT" sz="2800" dirty="0"/>
              <a:t>per questa convinzione e rispetto professionale sono “</a:t>
            </a:r>
            <a:r>
              <a:rPr lang="it-IT" sz="2800" dirty="0" err="1"/>
              <a:t>riuscito”ad</a:t>
            </a:r>
            <a:r>
              <a:rPr lang="it-IT" sz="2800" dirty="0"/>
              <a:t> essere qui</a:t>
            </a:r>
          </a:p>
          <a:p>
            <a:pPr algn="ctr"/>
            <a:r>
              <a:rPr lang="it-IT" sz="2800" dirty="0"/>
              <a:t>“rispetto” per ricollocare stigmatizzazioni ed obiettivi</a:t>
            </a:r>
          </a:p>
        </p:txBody>
      </p:sp>
      <p:sp>
        <p:nvSpPr>
          <p:cNvPr id="9" name="CasellaDiTesto 8">
            <a:extLst>
              <a:ext uri="{FF2B5EF4-FFF2-40B4-BE49-F238E27FC236}">
                <a16:creationId xmlns:a16="http://schemas.microsoft.com/office/drawing/2014/main" id="{09BAE627-F7F1-AC71-F706-B797735C7068}"/>
              </a:ext>
            </a:extLst>
          </p:cNvPr>
          <p:cNvSpPr txBox="1"/>
          <p:nvPr/>
        </p:nvSpPr>
        <p:spPr>
          <a:xfrm>
            <a:off x="4573658" y="2116517"/>
            <a:ext cx="3044684" cy="1200329"/>
          </a:xfrm>
          <a:prstGeom prst="rect">
            <a:avLst/>
          </a:prstGeom>
          <a:noFill/>
        </p:spPr>
        <p:txBody>
          <a:bodyPr wrap="square">
            <a:spAutoFit/>
          </a:bodyPr>
          <a:lstStyle>
            <a:defPPr rtl="0">
              <a:defRPr lang="it-it"/>
            </a:defPPr>
            <a:lvl1pPr algn="ctr">
              <a:defRPr sz="2800"/>
            </a:lvl1pPr>
          </a:lstStyle>
          <a:p>
            <a:pPr algn="l"/>
            <a:r>
              <a:rPr lang="en-US" sz="2400" dirty="0"/>
              <a:t>do unto others as you</a:t>
            </a:r>
          </a:p>
          <a:p>
            <a:pPr algn="l"/>
            <a:r>
              <a:rPr lang="en-US" sz="2400" dirty="0"/>
              <a:t>would have done </a:t>
            </a:r>
            <a:r>
              <a:rPr lang="en-US" sz="2400"/>
              <a:t>unto yourself</a:t>
            </a:r>
            <a:endParaRPr lang="en-US" sz="2400" dirty="0"/>
          </a:p>
        </p:txBody>
      </p:sp>
      <p:pic>
        <p:nvPicPr>
          <p:cNvPr id="2" name="Immagine 1">
            <a:extLst>
              <a:ext uri="{FF2B5EF4-FFF2-40B4-BE49-F238E27FC236}">
                <a16:creationId xmlns:a16="http://schemas.microsoft.com/office/drawing/2014/main" id="{684644AB-764F-8F58-FE72-DDC846932192}"/>
              </a:ext>
            </a:extLst>
          </p:cNvPr>
          <p:cNvPicPr>
            <a:picLocks noChangeAspect="1"/>
          </p:cNvPicPr>
          <p:nvPr/>
        </p:nvPicPr>
        <p:blipFill>
          <a:blip r:embed="rId2"/>
          <a:stretch>
            <a:fillRect/>
          </a:stretch>
        </p:blipFill>
        <p:spPr>
          <a:xfrm>
            <a:off x="224160" y="1888434"/>
            <a:ext cx="4079484" cy="4034159"/>
          </a:xfrm>
          <a:prstGeom prst="rect">
            <a:avLst/>
          </a:prstGeom>
        </p:spPr>
      </p:pic>
      <p:pic>
        <p:nvPicPr>
          <p:cNvPr id="3" name="Immagine 2">
            <a:extLst>
              <a:ext uri="{FF2B5EF4-FFF2-40B4-BE49-F238E27FC236}">
                <a16:creationId xmlns:a16="http://schemas.microsoft.com/office/drawing/2014/main" id="{031D4138-0264-483E-7A1C-FB08287C2DD3}"/>
              </a:ext>
            </a:extLst>
          </p:cNvPr>
          <p:cNvPicPr>
            <a:picLocks noChangeAspect="1"/>
          </p:cNvPicPr>
          <p:nvPr/>
        </p:nvPicPr>
        <p:blipFill>
          <a:blip r:embed="rId3"/>
          <a:stretch>
            <a:fillRect/>
          </a:stretch>
        </p:blipFill>
        <p:spPr>
          <a:xfrm>
            <a:off x="4610101" y="3824988"/>
            <a:ext cx="7403561" cy="2083965"/>
          </a:xfrm>
          <a:prstGeom prst="rect">
            <a:avLst/>
          </a:prstGeom>
          <a:ln>
            <a:solidFill>
              <a:schemeClr val="tx1"/>
            </a:solidFill>
          </a:ln>
        </p:spPr>
      </p:pic>
    </p:spTree>
    <p:extLst>
      <p:ext uri="{BB962C8B-B14F-4D97-AF65-F5344CB8AC3E}">
        <p14:creationId xmlns:p14="http://schemas.microsoft.com/office/powerpoint/2010/main" val="2496812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p:txBody>
          <a:bodyPr/>
          <a:lstStyle/>
          <a:p>
            <a:r>
              <a:rPr lang="it-IT" dirty="0"/>
              <a:t>Grazie</a:t>
            </a:r>
          </a:p>
        </p:txBody>
      </p:sp>
    </p:spTree>
    <p:extLst>
      <p:ext uri="{BB962C8B-B14F-4D97-AF65-F5344CB8AC3E}">
        <p14:creationId xmlns:p14="http://schemas.microsoft.com/office/powerpoint/2010/main" val="1745545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4552898-5AAC-E188-5F55-A071179B52B6}"/>
              </a:ext>
            </a:extLst>
          </p:cNvPr>
          <p:cNvSpPr txBox="1"/>
          <p:nvPr/>
        </p:nvSpPr>
        <p:spPr>
          <a:xfrm>
            <a:off x="936170" y="2828835"/>
            <a:ext cx="10319658" cy="1200329"/>
          </a:xfrm>
          <a:prstGeom prst="rect">
            <a:avLst/>
          </a:prstGeom>
          <a:noFill/>
        </p:spPr>
        <p:txBody>
          <a:bodyPr wrap="square" rtlCol="0">
            <a:spAutoFit/>
          </a:bodyPr>
          <a:lstStyle/>
          <a:p>
            <a:r>
              <a:rPr lang="it-IT" sz="3200" b="1" i="1" dirty="0"/>
              <a:t>L’attualità di…Ilaria </a:t>
            </a:r>
          </a:p>
          <a:p>
            <a:r>
              <a:rPr lang="it-IT" sz="2000" dirty="0"/>
              <a:t>«In 2 mesi e mezzo ho perso 19 kg. Sono quasi al peso di arrivo e sono molto felice ed orgogliosa.</a:t>
            </a:r>
          </a:p>
          <a:p>
            <a:r>
              <a:rPr lang="it-IT" sz="2000" dirty="0"/>
              <a:t>Sono sicura che non tornerò indietro!»</a:t>
            </a:r>
            <a:endParaRPr lang="en-US" sz="2000" dirty="0"/>
          </a:p>
        </p:txBody>
      </p:sp>
      <p:sp>
        <p:nvSpPr>
          <p:cNvPr id="4" name="Titolo 2">
            <a:extLst>
              <a:ext uri="{FF2B5EF4-FFF2-40B4-BE49-F238E27FC236}">
                <a16:creationId xmlns:a16="http://schemas.microsoft.com/office/drawing/2014/main" id="{4A626A4A-5B51-3263-37A5-4118756B000A}"/>
              </a:ext>
            </a:extLst>
          </p:cNvPr>
          <p:cNvSpPr txBox="1">
            <a:spLocks/>
          </p:cNvSpPr>
          <p:nvPr/>
        </p:nvSpPr>
        <p:spPr>
          <a:xfrm>
            <a:off x="936171" y="104173"/>
            <a:ext cx="10319658" cy="2059025"/>
          </a:xfrm>
          <a:prstGeom prst="rect">
            <a:avLst/>
          </a:prstGeom>
        </p:spPr>
        <p:txBody>
          <a:bodyPr wrap="square">
            <a:sp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algn="ctr"/>
            <a:r>
              <a:rPr lang="it-IT" sz="4000" b="0" cap="small" dirty="0">
                <a:solidFill>
                  <a:schemeClr val="tx1"/>
                </a:solidFill>
              </a:rPr>
              <a:t>Se l’avessi saputo!</a:t>
            </a:r>
          </a:p>
          <a:p>
            <a:pPr algn="ctr"/>
            <a:endParaRPr lang="it-IT" sz="4600" cap="small" dirty="0"/>
          </a:p>
          <a:p>
            <a:r>
              <a:rPr lang="it-IT" sz="2800" b="0" dirty="0">
                <a:solidFill>
                  <a:schemeClr val="tx1"/>
                </a:solidFill>
              </a:rPr>
              <a:t>resoconto clinico:	il «sapere» come strumento di scelte</a:t>
            </a:r>
          </a:p>
          <a:p>
            <a:r>
              <a:rPr lang="it-IT" sz="2800" b="0" dirty="0">
                <a:solidFill>
                  <a:schemeClr val="tx1"/>
                </a:solidFill>
              </a:rPr>
              <a:t>			per il paziente e il professionista</a:t>
            </a:r>
          </a:p>
        </p:txBody>
      </p:sp>
    </p:spTree>
    <p:extLst>
      <p:ext uri="{BB962C8B-B14F-4D97-AF65-F5344CB8AC3E}">
        <p14:creationId xmlns:p14="http://schemas.microsoft.com/office/powerpoint/2010/main" val="386742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6133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6FF7A31-C185-CCD5-5349-CFE70345930A}"/>
              </a:ext>
            </a:extLst>
          </p:cNvPr>
          <p:cNvSpPr txBox="1"/>
          <p:nvPr/>
        </p:nvSpPr>
        <p:spPr>
          <a:xfrm>
            <a:off x="3049929" y="2552624"/>
            <a:ext cx="6099858" cy="1631216"/>
          </a:xfrm>
          <a:prstGeom prst="rect">
            <a:avLst/>
          </a:prstGeom>
          <a:noFill/>
        </p:spPr>
        <p:txBody>
          <a:bodyPr wrap="square">
            <a:spAutoFit/>
          </a:bodyPr>
          <a:lstStyle/>
          <a:p>
            <a:r>
              <a:rPr lang="it-IT" sz="2800" dirty="0">
                <a:effectLst/>
                <a:latin typeface="Calibri" panose="020F0502020204030204" pitchFamily="34" charset="0"/>
                <a:ea typeface="Calibri" panose="020F0502020204030204" pitchFamily="34" charset="0"/>
                <a:cs typeface="Calibri" panose="020F0502020204030204" pitchFamily="34" charset="0"/>
              </a:rPr>
              <a:t>ISTAT</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r>
              <a:rPr lang="it-IT" sz="1800" dirty="0">
                <a:effectLst/>
                <a:latin typeface="Calibri" panose="020F0502020204030204" pitchFamily="34" charset="0"/>
                <a:ea typeface="Calibri" panose="020F0502020204030204" pitchFamily="34" charset="0"/>
                <a:cs typeface="Times New Roman" panose="02020603050405020304" pitchFamily="18" charset="0"/>
              </a:rPr>
              <a:t>Gastroscopie per anno.</a:t>
            </a:r>
          </a:p>
          <a:p>
            <a:r>
              <a:rPr lang="it-IT" sz="1800" dirty="0">
                <a:effectLst/>
                <a:latin typeface="Calibri" panose="020F0502020204030204" pitchFamily="34" charset="0"/>
                <a:ea typeface="Calibri" panose="020F0502020204030204" pitchFamily="34" charset="0"/>
                <a:cs typeface="Times New Roman" panose="02020603050405020304" pitchFamily="18" charset="0"/>
              </a:rPr>
              <a:t>Ogni anno vengono eseguite circa 1 milione di gastroscopie per una spesa sanitaria di circa 60 milioni di euro annuali; il 90% sono diagnostiche.</a:t>
            </a:r>
          </a:p>
        </p:txBody>
      </p:sp>
      <p:pic>
        <p:nvPicPr>
          <p:cNvPr id="2" name="Immagine 1" descr="libri-scolastici.jpg">
            <a:extLst>
              <a:ext uri="{FF2B5EF4-FFF2-40B4-BE49-F238E27FC236}">
                <a16:creationId xmlns:a16="http://schemas.microsoft.com/office/drawing/2014/main" id="{35F5120F-856A-A1A6-207A-432969B7D2C9}"/>
              </a:ext>
            </a:extLst>
          </p:cNvPr>
          <p:cNvPicPr>
            <a:picLocks noChangeAspect="1"/>
          </p:cNvPicPr>
          <p:nvPr/>
        </p:nvPicPr>
        <p:blipFill>
          <a:blip r:embed="rId2"/>
          <a:stretch>
            <a:fillRect/>
          </a:stretch>
        </p:blipFill>
        <p:spPr>
          <a:xfrm>
            <a:off x="3728397" y="735114"/>
            <a:ext cx="1900719" cy="1903095"/>
          </a:xfrm>
          <a:prstGeom prst="rect">
            <a:avLst/>
          </a:prstGeom>
        </p:spPr>
      </p:pic>
      <p:pic>
        <p:nvPicPr>
          <p:cNvPr id="4" name="Immagine 3" descr="cervello in fuga.jpg">
            <a:extLst>
              <a:ext uri="{FF2B5EF4-FFF2-40B4-BE49-F238E27FC236}">
                <a16:creationId xmlns:a16="http://schemas.microsoft.com/office/drawing/2014/main" id="{647DC91D-B3E1-AE4D-3DAC-4417DFE816E6}"/>
              </a:ext>
            </a:extLst>
          </p:cNvPr>
          <p:cNvPicPr>
            <a:picLocks noChangeAspect="1"/>
          </p:cNvPicPr>
          <p:nvPr/>
        </p:nvPicPr>
        <p:blipFill>
          <a:blip r:embed="rId3"/>
          <a:stretch>
            <a:fillRect/>
          </a:stretch>
        </p:blipFill>
        <p:spPr>
          <a:xfrm>
            <a:off x="3051851" y="1820904"/>
            <a:ext cx="1155266" cy="1019581"/>
          </a:xfrm>
          <a:prstGeom prst="rect">
            <a:avLst/>
          </a:prstGeom>
        </p:spPr>
      </p:pic>
      <p:pic>
        <p:nvPicPr>
          <p:cNvPr id="5" name="Immagine 4">
            <a:extLst>
              <a:ext uri="{FF2B5EF4-FFF2-40B4-BE49-F238E27FC236}">
                <a16:creationId xmlns:a16="http://schemas.microsoft.com/office/drawing/2014/main" id="{A0F6067E-947E-D122-830E-35DC57B0E750}"/>
              </a:ext>
            </a:extLst>
          </p:cNvPr>
          <p:cNvPicPr>
            <a:picLocks noChangeAspect="1"/>
          </p:cNvPicPr>
          <p:nvPr/>
        </p:nvPicPr>
        <p:blipFill>
          <a:blip r:embed="rId4"/>
          <a:stretch>
            <a:fillRect/>
          </a:stretch>
        </p:blipFill>
        <p:spPr>
          <a:xfrm>
            <a:off x="8888150" y="2291786"/>
            <a:ext cx="3251764" cy="3215635"/>
          </a:xfrm>
          <a:prstGeom prst="rect">
            <a:avLst/>
          </a:prstGeom>
        </p:spPr>
      </p:pic>
      <p:pic>
        <p:nvPicPr>
          <p:cNvPr id="6" name="Immagine 5" descr="can-stock-photo_csp8305328.jpg">
            <a:extLst>
              <a:ext uri="{FF2B5EF4-FFF2-40B4-BE49-F238E27FC236}">
                <a16:creationId xmlns:a16="http://schemas.microsoft.com/office/drawing/2014/main" id="{00046D59-DE07-ADCD-495F-9DA1B1EF7499}"/>
              </a:ext>
            </a:extLst>
          </p:cNvPr>
          <p:cNvPicPr>
            <a:picLocks noChangeAspect="1"/>
          </p:cNvPicPr>
          <p:nvPr/>
        </p:nvPicPr>
        <p:blipFill>
          <a:blip r:embed="rId5"/>
          <a:stretch>
            <a:fillRect/>
          </a:stretch>
        </p:blipFill>
        <p:spPr>
          <a:xfrm>
            <a:off x="6945682" y="519110"/>
            <a:ext cx="1643951" cy="1903095"/>
          </a:xfrm>
          <a:prstGeom prst="rect">
            <a:avLst/>
          </a:prstGeom>
        </p:spPr>
      </p:pic>
      <p:pic>
        <p:nvPicPr>
          <p:cNvPr id="7" name="Immagine 6" descr="team-medico.jpg">
            <a:extLst>
              <a:ext uri="{FF2B5EF4-FFF2-40B4-BE49-F238E27FC236}">
                <a16:creationId xmlns:a16="http://schemas.microsoft.com/office/drawing/2014/main" id="{56CCC8E4-4ABF-2289-FCED-774D69562862}"/>
              </a:ext>
            </a:extLst>
          </p:cNvPr>
          <p:cNvPicPr>
            <a:picLocks noChangeAspect="1"/>
          </p:cNvPicPr>
          <p:nvPr/>
        </p:nvPicPr>
        <p:blipFill>
          <a:blip r:embed="rId6"/>
          <a:stretch>
            <a:fillRect/>
          </a:stretch>
        </p:blipFill>
        <p:spPr>
          <a:xfrm>
            <a:off x="356056" y="519110"/>
            <a:ext cx="2481622" cy="1811584"/>
          </a:xfrm>
          <a:prstGeom prst="rect">
            <a:avLst/>
          </a:prstGeom>
        </p:spPr>
      </p:pic>
    </p:spTree>
    <p:extLst>
      <p:ext uri="{BB962C8B-B14F-4D97-AF65-F5344CB8AC3E}">
        <p14:creationId xmlns:p14="http://schemas.microsoft.com/office/powerpoint/2010/main" val="2212259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702E8E72-CA72-1A59-C1F5-1E7F39194C07}"/>
              </a:ext>
            </a:extLst>
          </p:cNvPr>
          <p:cNvSpPr txBox="1"/>
          <p:nvPr/>
        </p:nvSpPr>
        <p:spPr>
          <a:xfrm>
            <a:off x="-3858" y="0"/>
            <a:ext cx="6099858" cy="2677656"/>
          </a:xfrm>
          <a:prstGeom prst="rect">
            <a:avLst/>
          </a:prstGeom>
          <a:noFill/>
        </p:spPr>
        <p:txBody>
          <a:bodyPr wrap="square">
            <a:spAutoFit/>
          </a:bodyPr>
          <a:lstStyle/>
          <a:p>
            <a:r>
              <a:rPr lang="en-US" sz="1800" b="1" dirty="0">
                <a:effectLst/>
                <a:latin typeface="MyriadPro"/>
                <a:ea typeface="Times New Roman" panose="02020603050405020304" pitchFamily="18" charset="0"/>
              </a:rPr>
              <a:t>Ten‐Year Results of Laparoscopic Sleeve Gastrectomy:</a:t>
            </a:r>
            <a:br>
              <a:rPr lang="en-US" sz="1800" b="1" dirty="0">
                <a:effectLst/>
                <a:latin typeface="MyriadPro"/>
                <a:ea typeface="Times New Roman" panose="02020603050405020304" pitchFamily="18" charset="0"/>
              </a:rPr>
            </a:br>
            <a:r>
              <a:rPr lang="en-US" sz="1800" b="1" dirty="0">
                <a:effectLst/>
                <a:latin typeface="MyriadPro"/>
                <a:ea typeface="Times New Roman" panose="02020603050405020304" pitchFamily="18" charset="0"/>
              </a:rPr>
              <a:t>a Retrospectively Designed Study of a Single Tertiary Center </a:t>
            </a:r>
            <a:r>
              <a:rPr lang="en-US" sz="1000" b="1" dirty="0">
                <a:effectLst/>
                <a:latin typeface="MyriadPro"/>
                <a:ea typeface="Times New Roman" panose="02020603050405020304" pitchFamily="18" charset="0"/>
              </a:rPr>
              <a:t>Obesity Surgery (2023) 33:173–178 </a:t>
            </a:r>
          </a:p>
          <a:p>
            <a:r>
              <a:rPr lang="en-US" sz="1800" dirty="0">
                <a:effectLst/>
                <a:latin typeface="STIX" panose="02020603050405020304" pitchFamily="18" charset="0"/>
                <a:ea typeface="Calibri" panose="020F0502020204030204" pitchFamily="34" charset="0"/>
                <a:cs typeface="Times New Roman" panose="02020603050405020304" pitchFamily="18" charset="0"/>
              </a:rPr>
              <a:t>Yet only 35% maintain a %EWL of more than 50%. </a:t>
            </a:r>
            <a:r>
              <a:rPr lang="en-US" sz="1800" dirty="0">
                <a:effectLst/>
                <a:latin typeface="STIX" panose="02020603050405020304" pitchFamily="18" charset="0"/>
                <a:ea typeface="Times New Roman" panose="02020603050405020304" pitchFamily="18" charset="0"/>
              </a:rPr>
              <a:t>Arman et al. [</a:t>
            </a:r>
            <a:r>
              <a:rPr lang="en-US" sz="1800" dirty="0">
                <a:solidFill>
                  <a:srgbClr val="0000FF"/>
                </a:solidFill>
                <a:effectLst/>
                <a:latin typeface="STIX" panose="02020603050405020304" pitchFamily="18" charset="0"/>
                <a:ea typeface="Times New Roman" panose="02020603050405020304" pitchFamily="18" charset="0"/>
              </a:rPr>
              <a:t>24</a:t>
            </a:r>
            <a:r>
              <a:rPr lang="en-US" sz="1800" dirty="0">
                <a:effectLst/>
                <a:latin typeface="STIX" panose="02020603050405020304" pitchFamily="18" charset="0"/>
                <a:ea typeface="Times New Roman" panose="02020603050405020304" pitchFamily="18" charset="0"/>
              </a:rPr>
              <a:t>] reported a conversion rate of 31.7% at 11.7 years after SG. </a:t>
            </a:r>
            <a:r>
              <a:rPr lang="en-US" sz="1800" dirty="0">
                <a:effectLst/>
                <a:latin typeface="STIX" panose="02020603050405020304" pitchFamily="18" charset="0"/>
                <a:ea typeface="Calibri" panose="020F0502020204030204" pitchFamily="34" charset="0"/>
                <a:cs typeface="Times New Roman" panose="02020603050405020304" pitchFamily="18" charset="0"/>
              </a:rPr>
              <a:t>de-novo GERD rate of 25.7–58.4%. It is of major importance to follow-up, diagnose, monitor, and treat chronic post-SG de novo GERD as they may advance to Barret’s esophagus and increase cancer risk. </a:t>
            </a:r>
            <a:endParaRPr lang="it-IT" sz="1800" dirty="0">
              <a:effectLst/>
              <a:latin typeface="Times New Roman" panose="02020603050405020304" pitchFamily="18" charset="0"/>
              <a:ea typeface="Times New Roman" panose="02020603050405020304" pitchFamily="18" charset="0"/>
            </a:endParaRPr>
          </a:p>
          <a:p>
            <a:endParaRPr lang="it-IT" sz="1400" dirty="0">
              <a:effectLst/>
              <a:latin typeface="Times New Roman" panose="02020603050405020304" pitchFamily="18" charset="0"/>
              <a:ea typeface="Times New Roman" panose="02020603050405020304" pitchFamily="18" charset="0"/>
            </a:endParaRPr>
          </a:p>
        </p:txBody>
      </p:sp>
      <p:sp>
        <p:nvSpPr>
          <p:cNvPr id="6" name="CasellaDiTesto 5">
            <a:extLst>
              <a:ext uri="{FF2B5EF4-FFF2-40B4-BE49-F238E27FC236}">
                <a16:creationId xmlns:a16="http://schemas.microsoft.com/office/drawing/2014/main" id="{69C2804A-B1E1-20CA-AD08-AFA1B8210D00}"/>
              </a:ext>
            </a:extLst>
          </p:cNvPr>
          <p:cNvSpPr txBox="1"/>
          <p:nvPr/>
        </p:nvSpPr>
        <p:spPr>
          <a:xfrm>
            <a:off x="-32794" y="2618000"/>
            <a:ext cx="6128794" cy="3785652"/>
          </a:xfrm>
          <a:prstGeom prst="rect">
            <a:avLst/>
          </a:prstGeom>
          <a:noFill/>
        </p:spPr>
        <p:txBody>
          <a:bodyPr wrap="square">
            <a:spAutoFit/>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dirty="0">
                <a:solidFill>
                  <a:srgbClr val="000000"/>
                </a:solidFill>
                <a:effectLst/>
                <a:latin typeface="Helvetica" pitchFamily="2" charset="0"/>
                <a:ea typeface="Calibri" panose="020F0502020204030204" pitchFamily="34" charset="0"/>
                <a:cs typeface="Helvetica" pitchFamily="2" charset="0"/>
              </a:rPr>
              <a:t>Efficiency and safety of single anastomosis sleeve ileal (SASI) bypass in the treatment of obesity and associated comorbidities: a systematic review and meta-analysis</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000" dirty="0" err="1">
                <a:solidFill>
                  <a:srgbClr val="000000"/>
                </a:solidFill>
                <a:effectLst/>
                <a:latin typeface="Helvetica" pitchFamily="2" charset="0"/>
                <a:ea typeface="Calibri" panose="020F0502020204030204" pitchFamily="34" charset="0"/>
                <a:cs typeface="Helvetica" pitchFamily="2" charset="0"/>
              </a:rPr>
              <a:t>Langenbeck's</a:t>
            </a:r>
            <a:r>
              <a:rPr lang="en-US" sz="1000" dirty="0">
                <a:solidFill>
                  <a:srgbClr val="000000"/>
                </a:solidFill>
                <a:effectLst/>
                <a:latin typeface="Helvetica" pitchFamily="2" charset="0"/>
                <a:ea typeface="Calibri" panose="020F0502020204030204" pitchFamily="34" charset="0"/>
                <a:cs typeface="Helvetica" pitchFamily="2" charset="0"/>
              </a:rPr>
              <a:t> Archives of Surgery (2024) 409:221</a:t>
            </a: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SASI bypass could be an important tool in the future, but there is a need for studies with longer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fol</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low-up periods (</a:t>
            </a:r>
            <a:r>
              <a:rPr lang="en-US" sz="1800" dirty="0">
                <a:solidFill>
                  <a:srgbClr val="000000"/>
                </a:solidFill>
                <a:effectLst/>
                <a:latin typeface="Helvetica" pitchFamily="2" charset="0"/>
                <a:ea typeface="Calibri" panose="020F0502020204030204" pitchFamily="34" charset="0"/>
                <a:cs typeface="Helvetica" pitchFamily="2" charset="0"/>
              </a:rPr>
              <a:t>&gt;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12 months) to confirm the efficiency and safety of this surgical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technique.variations</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included the length of the common limb, which varied between 200 and 350 cm; the size of the gastro-ileal anastomosis, which was 3–4 cm; and the gastro-ileal anastomosis proximal to the pylorus, which ranged</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between 3 and 6 cm.</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 to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standardise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8751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724F4B4-FB2D-3A0C-193B-686B9D351F07}"/>
              </a:ext>
            </a:extLst>
          </p:cNvPr>
          <p:cNvSpPr txBox="1"/>
          <p:nvPr/>
        </p:nvSpPr>
        <p:spPr>
          <a:xfrm>
            <a:off x="3047999" y="2627990"/>
            <a:ext cx="6650183" cy="1938992"/>
          </a:xfrm>
          <a:prstGeom prst="rect">
            <a:avLst/>
          </a:prstGeom>
          <a:noFill/>
        </p:spPr>
        <p:txBody>
          <a:bodyPr wrap="square">
            <a:spAutoFit/>
          </a:bodyPr>
          <a:lstStyle/>
          <a:p>
            <a:r>
              <a:rPr lang="it-IT" sz="1600" dirty="0">
                <a:solidFill>
                  <a:srgbClr val="176287"/>
                </a:solidFill>
                <a:effectLst/>
                <a:latin typeface="Helvetica" pitchFamily="2" charset="0"/>
              </a:rPr>
              <a:t>Surgery for </a:t>
            </a:r>
            <a:r>
              <a:rPr lang="it-IT" sz="1600" dirty="0" err="1">
                <a:solidFill>
                  <a:srgbClr val="176287"/>
                </a:solidFill>
                <a:effectLst/>
                <a:latin typeface="Helvetica" pitchFamily="2" charset="0"/>
              </a:rPr>
              <a:t>Obesity</a:t>
            </a:r>
            <a:r>
              <a:rPr lang="it-IT" sz="1600" dirty="0">
                <a:solidFill>
                  <a:srgbClr val="176287"/>
                </a:solidFill>
                <a:effectLst/>
                <a:latin typeface="Helvetica" pitchFamily="2" charset="0"/>
              </a:rPr>
              <a:t> and </a:t>
            </a:r>
            <a:r>
              <a:rPr lang="it-IT" sz="1600" dirty="0" err="1">
                <a:solidFill>
                  <a:srgbClr val="176287"/>
                </a:solidFill>
                <a:effectLst/>
                <a:latin typeface="Helvetica" pitchFamily="2" charset="0"/>
              </a:rPr>
              <a:t>Related</a:t>
            </a:r>
            <a:r>
              <a:rPr lang="it-IT" sz="1600" dirty="0">
                <a:solidFill>
                  <a:srgbClr val="176287"/>
                </a:solidFill>
                <a:effectLst/>
                <a:latin typeface="Helvetica" pitchFamily="2" charset="0"/>
              </a:rPr>
              <a:t> </a:t>
            </a:r>
            <a:r>
              <a:rPr lang="it-IT" sz="1600" dirty="0" err="1">
                <a:solidFill>
                  <a:srgbClr val="176287"/>
                </a:solidFill>
                <a:effectLst/>
                <a:latin typeface="Helvetica" pitchFamily="2" charset="0"/>
              </a:rPr>
              <a:t>Diseases</a:t>
            </a:r>
            <a:r>
              <a:rPr lang="it-IT" sz="1600" dirty="0">
                <a:solidFill>
                  <a:srgbClr val="176287"/>
                </a:solidFill>
                <a:effectLst/>
                <a:latin typeface="Helvetica" pitchFamily="2" charset="0"/>
              </a:rPr>
              <a:t> 14 (2018) 665-673</a:t>
            </a:r>
            <a:endParaRPr lang="it-IT" sz="1600" dirty="0">
              <a:solidFill>
                <a:srgbClr val="000000"/>
              </a:solidFill>
              <a:effectLst/>
              <a:latin typeface="Helvetica" pitchFamily="2" charset="0"/>
            </a:endParaRPr>
          </a:p>
          <a:p>
            <a:r>
              <a:rPr lang="it-IT" sz="1600" dirty="0" err="1">
                <a:solidFill>
                  <a:srgbClr val="000000"/>
                </a:solidFill>
                <a:effectLst/>
                <a:latin typeface="Helvetica" pitchFamily="2" charset="0"/>
              </a:rPr>
              <a:t>Patients</a:t>
            </a:r>
            <a:r>
              <a:rPr lang="it-IT" sz="1600" dirty="0">
                <a:solidFill>
                  <a:srgbClr val="000000"/>
                </a:solidFill>
                <a:effectLst/>
                <a:latin typeface="Helvetica" pitchFamily="2" charset="0"/>
              </a:rPr>
              <a:t>’ </a:t>
            </a:r>
            <a:r>
              <a:rPr lang="it-IT" sz="1600" dirty="0" err="1">
                <a:solidFill>
                  <a:srgbClr val="000000"/>
                </a:solidFill>
                <a:effectLst/>
                <a:latin typeface="Helvetica" pitchFamily="2" charset="0"/>
              </a:rPr>
              <a:t>preferences</a:t>
            </a:r>
            <a:r>
              <a:rPr lang="it-IT" sz="1600" dirty="0">
                <a:solidFill>
                  <a:srgbClr val="000000"/>
                </a:solidFill>
                <a:effectLst/>
                <a:latin typeface="Helvetica" pitchFamily="2" charset="0"/>
              </a:rPr>
              <a:t> for information in </a:t>
            </a:r>
            <a:r>
              <a:rPr lang="it-IT" sz="1600" dirty="0" err="1">
                <a:solidFill>
                  <a:srgbClr val="000000"/>
                </a:solidFill>
                <a:effectLst/>
                <a:latin typeface="Helvetica" pitchFamily="2" charset="0"/>
              </a:rPr>
              <a:t>bariatric</a:t>
            </a:r>
            <a:r>
              <a:rPr lang="it-IT" sz="1600" dirty="0">
                <a:solidFill>
                  <a:srgbClr val="000000"/>
                </a:solidFill>
                <a:effectLst/>
                <a:latin typeface="Helvetica" pitchFamily="2" charset="0"/>
              </a:rPr>
              <a:t> surgery</a:t>
            </a:r>
          </a:p>
          <a:p>
            <a:endParaRPr lang="it-IT" sz="1600" dirty="0">
              <a:solidFill>
                <a:srgbClr val="000000"/>
              </a:solidFill>
              <a:effectLst/>
              <a:latin typeface="Helvetica" pitchFamily="2" charset="0"/>
            </a:endParaRPr>
          </a:p>
          <a:p>
            <a:r>
              <a:rPr lang="it-IT" dirty="0">
                <a:solidFill>
                  <a:srgbClr val="000000"/>
                </a:solidFill>
                <a:effectLst/>
                <a:latin typeface="Helvetica" pitchFamily="2" charset="0"/>
              </a:rPr>
              <a:t>information </a:t>
            </a:r>
            <a:r>
              <a:rPr lang="it-IT" dirty="0" err="1">
                <a:solidFill>
                  <a:srgbClr val="000000"/>
                </a:solidFill>
                <a:effectLst/>
                <a:latin typeface="Helvetica" pitchFamily="2" charset="0"/>
              </a:rPr>
              <a:t>provision</a:t>
            </a:r>
            <a:r>
              <a:rPr lang="it-IT" dirty="0">
                <a:solidFill>
                  <a:srgbClr val="000000"/>
                </a:solidFill>
                <a:effectLst/>
                <a:latin typeface="Helvetica" pitchFamily="2" charset="0"/>
              </a:rPr>
              <a:t> </a:t>
            </a:r>
            <a:r>
              <a:rPr lang="it-IT" dirty="0" err="1">
                <a:solidFill>
                  <a:srgbClr val="000000"/>
                </a:solidFill>
                <a:effectLst/>
                <a:latin typeface="Helvetica" pitchFamily="2" charset="0"/>
              </a:rPr>
              <a:t>is</a:t>
            </a:r>
            <a:r>
              <a:rPr lang="it-IT" dirty="0">
                <a:solidFill>
                  <a:srgbClr val="000000"/>
                </a:solidFill>
                <a:effectLst/>
                <a:latin typeface="Helvetica" pitchFamily="2" charset="0"/>
              </a:rPr>
              <a:t> </a:t>
            </a:r>
            <a:r>
              <a:rPr lang="it-IT" dirty="0" err="1">
                <a:solidFill>
                  <a:srgbClr val="000000"/>
                </a:solidFill>
                <a:effectLst/>
                <a:latin typeface="Helvetica" pitchFamily="2" charset="0"/>
              </a:rPr>
              <a:t>based</a:t>
            </a:r>
            <a:r>
              <a:rPr lang="it-IT" dirty="0">
                <a:solidFill>
                  <a:srgbClr val="000000"/>
                </a:solidFill>
                <a:effectLst/>
                <a:latin typeface="Helvetica" pitchFamily="2" charset="0"/>
              </a:rPr>
              <a:t> on 3 </a:t>
            </a:r>
            <a:r>
              <a:rPr lang="it-IT" dirty="0" err="1">
                <a:solidFill>
                  <a:srgbClr val="000000"/>
                </a:solidFill>
                <a:effectLst/>
                <a:latin typeface="Helvetica" pitchFamily="2" charset="0"/>
              </a:rPr>
              <a:t>pillars</a:t>
            </a:r>
            <a:r>
              <a:rPr lang="it-IT" dirty="0">
                <a:solidFill>
                  <a:srgbClr val="000000"/>
                </a:solidFill>
                <a:effectLst/>
                <a:latin typeface="Helvetica" pitchFamily="2" charset="0"/>
              </a:rPr>
              <a:t>: to </a:t>
            </a:r>
            <a:r>
              <a:rPr lang="it-IT" dirty="0" err="1">
                <a:solidFill>
                  <a:srgbClr val="000000"/>
                </a:solidFill>
                <a:effectLst/>
                <a:latin typeface="Helvetica" pitchFamily="2" charset="0"/>
              </a:rPr>
              <a:t>verify</a:t>
            </a:r>
            <a:r>
              <a:rPr lang="it-IT" dirty="0">
                <a:solidFill>
                  <a:srgbClr val="000000"/>
                </a:solidFill>
                <a:effectLst/>
                <a:latin typeface="Helvetica" pitchFamily="2" charset="0"/>
              </a:rPr>
              <a:t> </a:t>
            </a:r>
            <a:r>
              <a:rPr lang="it-IT" dirty="0" err="1">
                <a:solidFill>
                  <a:srgbClr val="000000"/>
                </a:solidFill>
                <a:effectLst/>
                <a:latin typeface="Helvetica" pitchFamily="2" charset="0"/>
              </a:rPr>
              <a:t>patients’understanding</a:t>
            </a:r>
            <a:r>
              <a:rPr lang="it-IT" dirty="0">
                <a:solidFill>
                  <a:srgbClr val="000000"/>
                </a:solidFill>
                <a:effectLst/>
                <a:latin typeface="Helvetica" pitchFamily="2" charset="0"/>
              </a:rPr>
              <a:t> of the </a:t>
            </a:r>
            <a:r>
              <a:rPr lang="it-IT" dirty="0" err="1">
                <a:solidFill>
                  <a:srgbClr val="000000"/>
                </a:solidFill>
                <a:effectLst/>
                <a:latin typeface="Helvetica" pitchFamily="2" charset="0"/>
              </a:rPr>
              <a:t>provided</a:t>
            </a:r>
            <a:r>
              <a:rPr lang="it-IT" dirty="0">
                <a:solidFill>
                  <a:srgbClr val="000000"/>
                </a:solidFill>
                <a:effectLst/>
                <a:latin typeface="Helvetica" pitchFamily="2" charset="0"/>
              </a:rPr>
              <a:t> information </a:t>
            </a:r>
            <a:r>
              <a:rPr lang="it-IT" dirty="0" err="1">
                <a:solidFill>
                  <a:srgbClr val="000000"/>
                </a:solidFill>
                <a:effectLst/>
                <a:latin typeface="Helvetica" pitchFamily="2" charset="0"/>
              </a:rPr>
              <a:t>during</a:t>
            </a:r>
            <a:r>
              <a:rPr lang="it-IT" dirty="0">
                <a:solidFill>
                  <a:srgbClr val="000000"/>
                </a:solidFill>
                <a:effectLst/>
                <a:latin typeface="Helvetica" pitchFamily="2" charset="0"/>
              </a:rPr>
              <a:t> </a:t>
            </a:r>
            <a:r>
              <a:rPr lang="it-IT" dirty="0" err="1">
                <a:solidFill>
                  <a:srgbClr val="000000"/>
                </a:solidFill>
                <a:effectLst/>
                <a:latin typeface="Helvetica" pitchFamily="2" charset="0"/>
              </a:rPr>
              <a:t>theconsult</a:t>
            </a:r>
            <a:r>
              <a:rPr lang="it-IT" dirty="0">
                <a:solidFill>
                  <a:srgbClr val="000000"/>
                </a:solidFill>
                <a:effectLst/>
                <a:latin typeface="Helvetica" pitchFamily="2" charset="0"/>
              </a:rPr>
              <a:t>, to </a:t>
            </a:r>
            <a:r>
              <a:rPr lang="it-IT" dirty="0" err="1">
                <a:solidFill>
                  <a:srgbClr val="000000"/>
                </a:solidFill>
                <a:effectLst/>
                <a:latin typeface="Helvetica" pitchFamily="2" charset="0"/>
              </a:rPr>
              <a:t>discuss</a:t>
            </a:r>
            <a:r>
              <a:rPr lang="it-IT" dirty="0">
                <a:solidFill>
                  <a:srgbClr val="000000"/>
                </a:solidFill>
                <a:effectLst/>
                <a:latin typeface="Helvetica" pitchFamily="2" charset="0"/>
              </a:rPr>
              <a:t> the in </a:t>
            </a:r>
            <a:r>
              <a:rPr lang="it-IT" dirty="0" err="1">
                <a:solidFill>
                  <a:srgbClr val="000000"/>
                </a:solidFill>
                <a:effectLst/>
                <a:latin typeface="Helvetica" pitchFamily="2" charset="0"/>
              </a:rPr>
              <a:t>uence</a:t>
            </a:r>
            <a:r>
              <a:rPr lang="it-IT" dirty="0">
                <a:solidFill>
                  <a:srgbClr val="000000"/>
                </a:solidFill>
                <a:effectLst/>
                <a:latin typeface="Helvetica" pitchFamily="2" charset="0"/>
              </a:rPr>
              <a:t> of surgery for </a:t>
            </a:r>
            <a:r>
              <a:rPr lang="it-IT" dirty="0" err="1">
                <a:solidFill>
                  <a:srgbClr val="000000"/>
                </a:solidFill>
                <a:effectLst/>
                <a:latin typeface="Helvetica" pitchFamily="2" charset="0"/>
              </a:rPr>
              <a:t>daily</a:t>
            </a:r>
            <a:r>
              <a:rPr lang="it-IT" dirty="0">
                <a:solidFill>
                  <a:srgbClr val="000000"/>
                </a:solidFill>
                <a:effectLst/>
                <a:latin typeface="Helvetica" pitchFamily="2" charset="0"/>
              </a:rPr>
              <a:t> life,</a:t>
            </a:r>
          </a:p>
          <a:p>
            <a:r>
              <a:rPr lang="it-IT" dirty="0">
                <a:solidFill>
                  <a:srgbClr val="000000"/>
                </a:solidFill>
                <a:effectLst/>
                <a:latin typeface="Helvetica" pitchFamily="2" charset="0"/>
              </a:rPr>
              <a:t>and to </a:t>
            </a:r>
            <a:r>
              <a:rPr lang="it-IT" dirty="0" err="1">
                <a:solidFill>
                  <a:srgbClr val="000000"/>
                </a:solidFill>
                <a:effectLst/>
                <a:latin typeface="Helvetica" pitchFamily="2" charset="0"/>
              </a:rPr>
              <a:t>approach</a:t>
            </a:r>
            <a:r>
              <a:rPr lang="it-IT" dirty="0">
                <a:solidFill>
                  <a:srgbClr val="000000"/>
                </a:solidFill>
                <a:effectLst/>
                <a:latin typeface="Helvetica" pitchFamily="2" charset="0"/>
              </a:rPr>
              <a:t> </a:t>
            </a:r>
            <a:r>
              <a:rPr lang="it-IT" dirty="0" err="1">
                <a:solidFill>
                  <a:srgbClr val="000000"/>
                </a:solidFill>
                <a:effectLst/>
                <a:latin typeface="Helvetica" pitchFamily="2" charset="0"/>
              </a:rPr>
              <a:t>them</a:t>
            </a:r>
            <a:r>
              <a:rPr lang="it-IT" dirty="0">
                <a:solidFill>
                  <a:srgbClr val="000000"/>
                </a:solidFill>
                <a:effectLst/>
                <a:latin typeface="Helvetica" pitchFamily="2" charset="0"/>
              </a:rPr>
              <a:t> </a:t>
            </a:r>
            <a:r>
              <a:rPr lang="it-IT" dirty="0" err="1">
                <a:solidFill>
                  <a:srgbClr val="000000"/>
                </a:solidFill>
                <a:effectLst/>
                <a:latin typeface="Helvetica" pitchFamily="2" charset="0"/>
              </a:rPr>
              <a:t>as</a:t>
            </a:r>
            <a:r>
              <a:rPr lang="it-IT" dirty="0">
                <a:solidFill>
                  <a:srgbClr val="000000"/>
                </a:solidFill>
                <a:effectLst/>
                <a:latin typeface="Helvetica" pitchFamily="2" charset="0"/>
              </a:rPr>
              <a:t> </a:t>
            </a:r>
            <a:r>
              <a:rPr lang="it-IT" dirty="0" err="1">
                <a:solidFill>
                  <a:srgbClr val="000000"/>
                </a:solidFill>
                <a:effectLst/>
                <a:latin typeface="Helvetica" pitchFamily="2" charset="0"/>
              </a:rPr>
              <a:t>individuals</a:t>
            </a:r>
            <a:r>
              <a:rPr lang="it-IT" dirty="0">
                <a:solidFill>
                  <a:srgbClr val="000000"/>
                </a:solidFill>
                <a:effectLst/>
                <a:latin typeface="Helvetica" pitchFamily="2" charset="0"/>
              </a:rPr>
              <a:t>.</a:t>
            </a:r>
          </a:p>
        </p:txBody>
      </p:sp>
    </p:spTree>
    <p:extLst>
      <p:ext uri="{BB962C8B-B14F-4D97-AF65-F5344CB8AC3E}">
        <p14:creationId xmlns:p14="http://schemas.microsoft.com/office/powerpoint/2010/main" val="4124750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2">
            <a:extLst>
              <a:ext uri="{FF2B5EF4-FFF2-40B4-BE49-F238E27FC236}">
                <a16:creationId xmlns:a16="http://schemas.microsoft.com/office/drawing/2014/main" id="{4A626A4A-5B51-3263-37A5-4118756B000A}"/>
              </a:ext>
            </a:extLst>
          </p:cNvPr>
          <p:cNvSpPr txBox="1">
            <a:spLocks/>
          </p:cNvSpPr>
          <p:nvPr/>
        </p:nvSpPr>
        <p:spPr>
          <a:xfrm>
            <a:off x="0" y="104173"/>
            <a:ext cx="12191999" cy="1314040"/>
          </a:xfrm>
          <a:prstGeom prst="rect">
            <a:avLst/>
          </a:prstGeom>
        </p:spPr>
        <p:txBody>
          <a:bodyPr>
            <a:norm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algn="ctr"/>
            <a:r>
              <a:rPr lang="en-US" sz="4000" dirty="0"/>
              <a:t>le </a:t>
            </a:r>
            <a:r>
              <a:rPr lang="en-US" sz="4000" dirty="0">
                <a:solidFill>
                  <a:srgbClr val="FF0000"/>
                </a:solidFill>
              </a:rPr>
              <a:t>prerogative </a:t>
            </a:r>
            <a:r>
              <a:rPr lang="en-US" sz="4000" dirty="0" err="1">
                <a:solidFill>
                  <a:srgbClr val="FF0000"/>
                </a:solidFill>
              </a:rPr>
              <a:t>chirurgiche</a:t>
            </a:r>
            <a:r>
              <a:rPr lang="en-US" sz="4000" dirty="0"/>
              <a:t> </a:t>
            </a:r>
            <a:r>
              <a:rPr lang="en-US" sz="4000" dirty="0" err="1">
                <a:solidFill>
                  <a:srgbClr val="002060"/>
                </a:solidFill>
              </a:rPr>
              <a:t>oggi</a:t>
            </a:r>
            <a:r>
              <a:rPr lang="en-US" sz="4000" dirty="0">
                <a:solidFill>
                  <a:srgbClr val="002060"/>
                </a:solidFill>
              </a:rPr>
              <a:t>:</a:t>
            </a:r>
          </a:p>
          <a:p>
            <a:pPr algn="ctr"/>
            <a:r>
              <a:rPr lang="en-US" sz="4000" i="1" dirty="0" err="1"/>
              <a:t>linee</a:t>
            </a:r>
            <a:r>
              <a:rPr lang="en-US" sz="4000" i="1" dirty="0"/>
              <a:t> </a:t>
            </a:r>
            <a:r>
              <a:rPr lang="en-US" sz="4000" i="1" dirty="0" err="1"/>
              <a:t>guida</a:t>
            </a:r>
            <a:r>
              <a:rPr lang="en-US" sz="4000" i="1" dirty="0"/>
              <a:t> SICOB ’23 </a:t>
            </a:r>
            <a:endParaRPr lang="en-US" sz="4000" dirty="0">
              <a:solidFill>
                <a:srgbClr val="002060"/>
              </a:solidFill>
            </a:endParaRPr>
          </a:p>
        </p:txBody>
      </p:sp>
      <p:sp>
        <p:nvSpPr>
          <p:cNvPr id="5" name="CasellaDiTesto 4">
            <a:extLst>
              <a:ext uri="{FF2B5EF4-FFF2-40B4-BE49-F238E27FC236}">
                <a16:creationId xmlns:a16="http://schemas.microsoft.com/office/drawing/2014/main" id="{1D640DF4-B7B1-2BB8-61EE-69787B24DBDE}"/>
              </a:ext>
            </a:extLst>
          </p:cNvPr>
          <p:cNvSpPr txBox="1"/>
          <p:nvPr/>
        </p:nvSpPr>
        <p:spPr>
          <a:xfrm>
            <a:off x="0" y="1577120"/>
            <a:ext cx="5269998" cy="584775"/>
          </a:xfrm>
          <a:prstGeom prst="rect">
            <a:avLst/>
          </a:prstGeom>
          <a:noFill/>
        </p:spPr>
        <p:txBody>
          <a:bodyPr wrap="square" rtlCol="0">
            <a:spAutoFit/>
          </a:bodyPr>
          <a:lstStyle/>
          <a:p>
            <a:r>
              <a:rPr lang="en-US" sz="3200" dirty="0" err="1"/>
              <a:t>nei</a:t>
            </a:r>
            <a:r>
              <a:rPr lang="en-US" sz="3200" dirty="0"/>
              <a:t> </a:t>
            </a:r>
            <a:r>
              <a:rPr lang="en-US" sz="3200" dirty="0" err="1"/>
              <a:t>centri</a:t>
            </a:r>
            <a:r>
              <a:rPr lang="en-US" sz="3200" dirty="0"/>
              <a:t> </a:t>
            </a:r>
            <a:r>
              <a:rPr lang="en-US" sz="3200" dirty="0" err="1"/>
              <a:t>accreditati</a:t>
            </a:r>
            <a:r>
              <a:rPr lang="en-US" sz="3200" dirty="0"/>
              <a:t> SICOB ‘25 </a:t>
            </a:r>
          </a:p>
        </p:txBody>
      </p:sp>
      <p:sp>
        <p:nvSpPr>
          <p:cNvPr id="7" name="CasellaDiTesto 6">
            <a:extLst>
              <a:ext uri="{FF2B5EF4-FFF2-40B4-BE49-F238E27FC236}">
                <a16:creationId xmlns:a16="http://schemas.microsoft.com/office/drawing/2014/main" id="{75ACE596-13B3-24D2-1D1C-B2A018B28A4C}"/>
              </a:ext>
            </a:extLst>
          </p:cNvPr>
          <p:cNvSpPr txBox="1"/>
          <p:nvPr/>
        </p:nvSpPr>
        <p:spPr>
          <a:xfrm>
            <a:off x="0" y="5656310"/>
            <a:ext cx="4995120" cy="461665"/>
          </a:xfrm>
          <a:prstGeom prst="rect">
            <a:avLst/>
          </a:prstGeom>
          <a:noFill/>
        </p:spPr>
        <p:txBody>
          <a:bodyPr wrap="square" rtlCol="0">
            <a:spAutoFit/>
          </a:bodyPr>
          <a:lstStyle/>
          <a:p>
            <a:r>
              <a:rPr lang="it-IT" sz="1200" dirty="0">
                <a:solidFill>
                  <a:srgbClr val="000000"/>
                </a:solidFill>
                <a:effectLst/>
                <a:latin typeface="Helvetica" pitchFamily="2" charset="0"/>
              </a:rPr>
              <a:t>to </a:t>
            </a:r>
            <a:r>
              <a:rPr lang="it-IT" sz="1200" dirty="0" err="1">
                <a:solidFill>
                  <a:srgbClr val="000000"/>
                </a:solidFill>
                <a:effectLst/>
                <a:latin typeface="Helvetica" pitchFamily="2" charset="0"/>
              </a:rPr>
              <a:t>enable</a:t>
            </a:r>
            <a:r>
              <a:rPr lang="it-IT" sz="1200" dirty="0">
                <a:solidFill>
                  <a:srgbClr val="000000"/>
                </a:solidFill>
                <a:latin typeface="Helvetica" pitchFamily="2" charset="0"/>
              </a:rPr>
              <a:t> </a:t>
            </a:r>
            <a:r>
              <a:rPr lang="it-IT" sz="1200" dirty="0" err="1">
                <a:solidFill>
                  <a:srgbClr val="000000"/>
                </a:solidFill>
                <a:effectLst/>
                <a:latin typeface="Helvetica" pitchFamily="2" charset="0"/>
              </a:rPr>
              <a:t>better-informed</a:t>
            </a:r>
            <a:r>
              <a:rPr lang="it-IT" sz="1200" dirty="0">
                <a:solidFill>
                  <a:srgbClr val="000000"/>
                </a:solidFill>
                <a:effectLst/>
                <a:latin typeface="Helvetica" pitchFamily="2" charset="0"/>
              </a:rPr>
              <a:t> </a:t>
            </a:r>
            <a:r>
              <a:rPr lang="it-IT" sz="1200" dirty="0" err="1">
                <a:solidFill>
                  <a:srgbClr val="000000"/>
                </a:solidFill>
                <a:effectLst/>
                <a:latin typeface="Helvetica" pitchFamily="2" charset="0"/>
              </a:rPr>
              <a:t>decision</a:t>
            </a:r>
            <a:r>
              <a:rPr lang="it-IT" sz="1200" dirty="0">
                <a:solidFill>
                  <a:srgbClr val="000000"/>
                </a:solidFill>
                <a:effectLst/>
                <a:latin typeface="Helvetica" pitchFamily="2" charset="0"/>
              </a:rPr>
              <a:t>-making for </a:t>
            </a:r>
            <a:r>
              <a:rPr lang="it-IT" sz="1200" dirty="0" err="1">
                <a:solidFill>
                  <a:srgbClr val="000000"/>
                </a:solidFill>
                <a:effectLst/>
                <a:latin typeface="Helvetica" pitchFamily="2" charset="0"/>
              </a:rPr>
              <a:t>clinicians</a:t>
            </a:r>
            <a:r>
              <a:rPr lang="it-IT" sz="1200" dirty="0">
                <a:solidFill>
                  <a:srgbClr val="000000"/>
                </a:solidFill>
                <a:effectLst/>
                <a:latin typeface="Helvetica" pitchFamily="2" charset="0"/>
              </a:rPr>
              <a:t> and </a:t>
            </a:r>
            <a:r>
              <a:rPr lang="it-IT" sz="1200" dirty="0" err="1">
                <a:solidFill>
                  <a:srgbClr val="000000"/>
                </a:solidFill>
                <a:effectLst/>
                <a:latin typeface="Helvetica" pitchFamily="2" charset="0"/>
              </a:rPr>
              <a:t>patients</a:t>
            </a:r>
            <a:r>
              <a:rPr lang="it-IT" sz="1200" dirty="0">
                <a:solidFill>
                  <a:srgbClr val="000000"/>
                </a:solidFill>
                <a:effectLst/>
                <a:latin typeface="Helvetica" pitchFamily="2" charset="0"/>
              </a:rPr>
              <a:t>.</a:t>
            </a:r>
          </a:p>
          <a:p>
            <a:pPr algn="ctr"/>
            <a:r>
              <a:rPr lang="it-IT" sz="1200" i="1" dirty="0" err="1">
                <a:solidFill>
                  <a:srgbClr val="000000"/>
                </a:solidFill>
                <a:latin typeface="Helvetica" pitchFamily="2" charset="0"/>
              </a:rPr>
              <a:t>s</a:t>
            </a:r>
            <a:r>
              <a:rPr lang="it-IT" sz="1200" i="1" dirty="0" err="1">
                <a:solidFill>
                  <a:srgbClr val="000000"/>
                </a:solidFill>
                <a:effectLst/>
                <a:latin typeface="Helvetica" pitchFamily="2" charset="0"/>
              </a:rPr>
              <a:t>cientific</a:t>
            </a:r>
            <a:r>
              <a:rPr lang="it-IT" sz="1200" i="1" dirty="0">
                <a:solidFill>
                  <a:srgbClr val="000000"/>
                </a:solidFill>
                <a:effectLst/>
                <a:latin typeface="Helvetica" pitchFamily="2" charset="0"/>
              </a:rPr>
              <a:t> </a:t>
            </a:r>
            <a:r>
              <a:rPr lang="it-IT" sz="1200" i="1" dirty="0" err="1">
                <a:solidFill>
                  <a:srgbClr val="000000"/>
                </a:solidFill>
                <a:effectLst/>
                <a:latin typeface="Helvetica" pitchFamily="2" charset="0"/>
              </a:rPr>
              <a:t>evidence</a:t>
            </a:r>
            <a:r>
              <a:rPr lang="it-IT" sz="1200" i="1" dirty="0">
                <a:solidFill>
                  <a:srgbClr val="000000"/>
                </a:solidFill>
                <a:effectLst/>
                <a:latin typeface="Helvetica" pitchFamily="2" charset="0"/>
              </a:rPr>
              <a:t> for the </a:t>
            </a:r>
            <a:r>
              <a:rPr lang="it-IT" sz="1200" i="1" dirty="0" err="1">
                <a:solidFill>
                  <a:srgbClr val="000000"/>
                </a:solidFill>
                <a:effectLst/>
                <a:latin typeface="Helvetica" pitchFamily="2" charset="0"/>
              </a:rPr>
              <a:t>updated</a:t>
            </a:r>
            <a:r>
              <a:rPr lang="it-IT" sz="1200" i="1" dirty="0">
                <a:solidFill>
                  <a:srgbClr val="000000"/>
                </a:solidFill>
                <a:effectLst/>
                <a:latin typeface="Helvetica" pitchFamily="2" charset="0"/>
              </a:rPr>
              <a:t> guidelines…SOARD 2024</a:t>
            </a:r>
          </a:p>
        </p:txBody>
      </p:sp>
      <p:sp>
        <p:nvSpPr>
          <p:cNvPr id="8" name="CasellaDiTesto 7">
            <a:extLst>
              <a:ext uri="{FF2B5EF4-FFF2-40B4-BE49-F238E27FC236}">
                <a16:creationId xmlns:a16="http://schemas.microsoft.com/office/drawing/2014/main" id="{6E3B7983-2FCC-DA94-9954-C7A017834961}"/>
              </a:ext>
            </a:extLst>
          </p:cNvPr>
          <p:cNvSpPr txBox="1"/>
          <p:nvPr/>
        </p:nvSpPr>
        <p:spPr>
          <a:xfrm>
            <a:off x="7413859" y="5497403"/>
            <a:ext cx="4837479" cy="923330"/>
          </a:xfrm>
          <a:prstGeom prst="rect">
            <a:avLst/>
          </a:prstGeom>
          <a:noFill/>
        </p:spPr>
        <p:txBody>
          <a:bodyPr wrap="none" rtlCol="0">
            <a:spAutoFit/>
          </a:bodyPr>
          <a:lstStyle/>
          <a:p>
            <a:pPr algn="ctr"/>
            <a:r>
              <a:rPr lang="it-IT" dirty="0"/>
              <a:t>Se l’avessi saputo!</a:t>
            </a:r>
          </a:p>
          <a:p>
            <a:pPr algn="ctr"/>
            <a:r>
              <a:rPr lang="it-IT" sz="1800" b="0" i="1" dirty="0"/>
              <a:t>una storia per un «trattamento appropriato oggi»</a:t>
            </a:r>
          </a:p>
          <a:p>
            <a:endParaRPr lang="en-US" dirty="0"/>
          </a:p>
        </p:txBody>
      </p:sp>
      <p:sp>
        <p:nvSpPr>
          <p:cNvPr id="2" name="CasellaDiTesto 1">
            <a:extLst>
              <a:ext uri="{FF2B5EF4-FFF2-40B4-BE49-F238E27FC236}">
                <a16:creationId xmlns:a16="http://schemas.microsoft.com/office/drawing/2014/main" id="{594E1C7E-084C-1C1F-F169-E7965ACB48CC}"/>
              </a:ext>
            </a:extLst>
          </p:cNvPr>
          <p:cNvSpPr txBox="1"/>
          <p:nvPr/>
        </p:nvSpPr>
        <p:spPr>
          <a:xfrm>
            <a:off x="7252802" y="1577120"/>
            <a:ext cx="4746245" cy="523220"/>
          </a:xfrm>
          <a:prstGeom prst="rect">
            <a:avLst/>
          </a:prstGeom>
          <a:noFill/>
        </p:spPr>
        <p:txBody>
          <a:bodyPr wrap="square" rtlCol="0">
            <a:spAutoFit/>
          </a:bodyPr>
          <a:lstStyle/>
          <a:p>
            <a:r>
              <a:rPr lang="en-US" sz="2800" dirty="0"/>
              <a:t>     </a:t>
            </a:r>
            <a:r>
              <a:rPr lang="en-US" sz="2800" dirty="0" err="1"/>
              <a:t>nel</a:t>
            </a:r>
            <a:r>
              <a:rPr lang="en-US" sz="2800" dirty="0"/>
              <a:t> </a:t>
            </a:r>
            <a:r>
              <a:rPr lang="en-US" sz="2800" dirty="0" err="1"/>
              <a:t>mio</a:t>
            </a:r>
            <a:r>
              <a:rPr lang="en-US" sz="2800" dirty="0"/>
              <a:t> </a:t>
            </a:r>
            <a:r>
              <a:rPr lang="en-US" sz="2800" dirty="0" err="1"/>
              <a:t>centro</a:t>
            </a:r>
            <a:r>
              <a:rPr lang="en-US" sz="2800" dirty="0"/>
              <a:t> </a:t>
            </a:r>
            <a:r>
              <a:rPr lang="en-US" sz="2800" dirty="0" err="1"/>
              <a:t>accreditato</a:t>
            </a:r>
            <a:endParaRPr lang="en-US" sz="2800" dirty="0"/>
          </a:p>
        </p:txBody>
      </p:sp>
      <p:sp>
        <p:nvSpPr>
          <p:cNvPr id="29" name="CasellaDiTesto 28">
            <a:extLst>
              <a:ext uri="{FF2B5EF4-FFF2-40B4-BE49-F238E27FC236}">
                <a16:creationId xmlns:a16="http://schemas.microsoft.com/office/drawing/2014/main" id="{70416256-04BF-B475-A706-FFF445A348BB}"/>
              </a:ext>
            </a:extLst>
          </p:cNvPr>
          <p:cNvSpPr txBox="1"/>
          <p:nvPr/>
        </p:nvSpPr>
        <p:spPr>
          <a:xfrm>
            <a:off x="7703127" y="2990908"/>
            <a:ext cx="4295920" cy="1323439"/>
          </a:xfrm>
          <a:prstGeom prst="rect">
            <a:avLst/>
          </a:prstGeom>
          <a:noFill/>
        </p:spPr>
        <p:txBody>
          <a:bodyPr wrap="none" rtlCol="0">
            <a:spAutoFit/>
          </a:bodyPr>
          <a:lstStyle/>
          <a:p>
            <a:r>
              <a:rPr lang="en-US" sz="2000" dirty="0"/>
              <a:t>un </a:t>
            </a:r>
            <a:r>
              <a:rPr lang="en-US" sz="2000" dirty="0" err="1"/>
              <a:t>obbligatorio</a:t>
            </a:r>
            <a:r>
              <a:rPr lang="en-US" sz="2000" dirty="0"/>
              <a:t> </a:t>
            </a:r>
            <a:r>
              <a:rPr lang="en-US" sz="2000" dirty="0" err="1"/>
              <a:t>percorso</a:t>
            </a:r>
            <a:r>
              <a:rPr lang="en-US" sz="2000" dirty="0"/>
              <a:t> di:</a:t>
            </a:r>
          </a:p>
          <a:p>
            <a:pPr marL="342900" indent="-342900">
              <a:buFont typeface="+mj-lt"/>
              <a:buAutoNum type="arabicParenR"/>
            </a:pPr>
            <a:r>
              <a:rPr lang="en-US" sz="2000" dirty="0" err="1"/>
              <a:t>informazione</a:t>
            </a:r>
            <a:r>
              <a:rPr lang="en-US" sz="2000" dirty="0"/>
              <a:t> medico-</a:t>
            </a:r>
            <a:r>
              <a:rPr lang="en-US" sz="2000" dirty="0" err="1"/>
              <a:t>chirurgica</a:t>
            </a:r>
            <a:endParaRPr lang="en-US" sz="2000" dirty="0"/>
          </a:p>
          <a:p>
            <a:pPr marL="342900" indent="-342900">
              <a:buFont typeface="+mj-lt"/>
              <a:buAutoNum type="arabicParenR"/>
            </a:pPr>
            <a:r>
              <a:rPr lang="en-US" sz="2000" dirty="0" err="1"/>
              <a:t>preparazione</a:t>
            </a:r>
            <a:r>
              <a:rPr lang="en-US" sz="2000" dirty="0"/>
              <a:t>, </a:t>
            </a:r>
            <a:r>
              <a:rPr lang="en-US" sz="2000" dirty="0" err="1"/>
              <a:t>selezione</a:t>
            </a:r>
            <a:r>
              <a:rPr lang="en-US" sz="2000" dirty="0"/>
              <a:t>, </a:t>
            </a:r>
            <a:r>
              <a:rPr lang="en-US" sz="2000" dirty="0" err="1"/>
              <a:t>indicazione</a:t>
            </a:r>
            <a:endParaRPr lang="en-US" sz="2000" dirty="0"/>
          </a:p>
          <a:p>
            <a:r>
              <a:rPr lang="en-US" sz="2000" dirty="0"/>
              <a:t>di </a:t>
            </a:r>
            <a:r>
              <a:rPr lang="en-US" sz="2000" dirty="0" err="1"/>
              <a:t>almeno</a:t>
            </a:r>
            <a:r>
              <a:rPr lang="en-US" sz="2000" dirty="0"/>
              <a:t> 3 </a:t>
            </a:r>
            <a:r>
              <a:rPr lang="en-US" sz="2000" dirty="0" err="1"/>
              <a:t>mesi</a:t>
            </a:r>
            <a:r>
              <a:rPr lang="en-US" sz="2000" dirty="0"/>
              <a:t> </a:t>
            </a:r>
          </a:p>
        </p:txBody>
      </p:sp>
      <p:sp>
        <p:nvSpPr>
          <p:cNvPr id="3" name="Freccia su 2">
            <a:extLst>
              <a:ext uri="{FF2B5EF4-FFF2-40B4-BE49-F238E27FC236}">
                <a16:creationId xmlns:a16="http://schemas.microsoft.com/office/drawing/2014/main" id="{2CB1A8CB-C9CD-D612-68F7-64B8B34F86ED}"/>
              </a:ext>
            </a:extLst>
          </p:cNvPr>
          <p:cNvSpPr/>
          <p:nvPr/>
        </p:nvSpPr>
        <p:spPr>
          <a:xfrm flipV="1">
            <a:off x="2012928" y="2226195"/>
            <a:ext cx="484632" cy="2941985"/>
          </a:xfrm>
          <a:prstGeom prst="upArrow">
            <a:avLst/>
          </a:prstGeom>
          <a:gradFill>
            <a:gsLst>
              <a:gs pos="16978">
                <a:srgbClr val="00B050"/>
              </a:gs>
              <a:gs pos="89001">
                <a:srgbClr val="FF0000"/>
              </a:gs>
              <a:gs pos="50986">
                <a:srgbClr val="00B050"/>
              </a:gs>
              <a:gs pos="0">
                <a:srgbClr val="00B050"/>
              </a:gs>
              <a:gs pos="74000">
                <a:srgbClr val="FF0000"/>
              </a:gs>
              <a:gs pos="83000">
                <a:srgbClr val="FF0000"/>
              </a:gs>
              <a:gs pos="100000">
                <a:srgbClr val="FF0000"/>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sellaDiTesto 5">
            <a:extLst>
              <a:ext uri="{FF2B5EF4-FFF2-40B4-BE49-F238E27FC236}">
                <a16:creationId xmlns:a16="http://schemas.microsoft.com/office/drawing/2014/main" id="{4FAE79B9-6DBE-3F35-D80D-98EA4FDE8F4B}"/>
              </a:ext>
            </a:extLst>
          </p:cNvPr>
          <p:cNvSpPr txBox="1"/>
          <p:nvPr/>
        </p:nvSpPr>
        <p:spPr>
          <a:xfrm>
            <a:off x="1477204" y="2636964"/>
            <a:ext cx="535724" cy="2031325"/>
          </a:xfrm>
          <a:prstGeom prst="rect">
            <a:avLst/>
          </a:prstGeom>
          <a:noFill/>
        </p:spPr>
        <p:txBody>
          <a:bodyPr wrap="none" rtlCol="0">
            <a:spAutoFit/>
          </a:bodyPr>
          <a:lstStyle/>
          <a:p>
            <a:r>
              <a:rPr lang="en-US" dirty="0"/>
              <a:t>40</a:t>
            </a:r>
          </a:p>
          <a:p>
            <a:endParaRPr lang="en-US" dirty="0"/>
          </a:p>
          <a:p>
            <a:r>
              <a:rPr lang="en-US" dirty="0"/>
              <a:t>80</a:t>
            </a:r>
          </a:p>
          <a:p>
            <a:endParaRPr lang="en-US" dirty="0"/>
          </a:p>
          <a:p>
            <a:r>
              <a:rPr lang="en-US" dirty="0"/>
              <a:t>150</a:t>
            </a:r>
          </a:p>
          <a:p>
            <a:endParaRPr lang="en-US" dirty="0"/>
          </a:p>
          <a:p>
            <a:r>
              <a:rPr lang="en-US" dirty="0"/>
              <a:t>350</a:t>
            </a:r>
          </a:p>
        </p:txBody>
      </p:sp>
      <p:sp>
        <p:nvSpPr>
          <p:cNvPr id="9" name="CasellaDiTesto 8">
            <a:extLst>
              <a:ext uri="{FF2B5EF4-FFF2-40B4-BE49-F238E27FC236}">
                <a16:creationId xmlns:a16="http://schemas.microsoft.com/office/drawing/2014/main" id="{C622A00C-C7F3-A640-5733-662BAAD15165}"/>
              </a:ext>
            </a:extLst>
          </p:cNvPr>
          <p:cNvSpPr txBox="1"/>
          <p:nvPr/>
        </p:nvSpPr>
        <p:spPr>
          <a:xfrm>
            <a:off x="1414084" y="5225896"/>
            <a:ext cx="1682320" cy="523220"/>
          </a:xfrm>
          <a:prstGeom prst="rect">
            <a:avLst/>
          </a:prstGeom>
          <a:noFill/>
        </p:spPr>
        <p:txBody>
          <a:bodyPr wrap="none" rtlCol="0">
            <a:spAutoFit/>
          </a:bodyPr>
          <a:lstStyle/>
          <a:p>
            <a:r>
              <a:rPr lang="en-US" sz="2800" dirty="0" err="1"/>
              <a:t>eccellenza</a:t>
            </a:r>
            <a:endParaRPr lang="en-US" sz="2800" dirty="0"/>
          </a:p>
        </p:txBody>
      </p:sp>
    </p:spTree>
    <p:extLst>
      <p:ext uri="{BB962C8B-B14F-4D97-AF65-F5344CB8AC3E}">
        <p14:creationId xmlns:p14="http://schemas.microsoft.com/office/powerpoint/2010/main" val="3546383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88020C3-8B71-E25C-7804-DC94834D5BA7}"/>
              </a:ext>
            </a:extLst>
          </p:cNvPr>
          <p:cNvSpPr txBox="1"/>
          <p:nvPr/>
        </p:nvSpPr>
        <p:spPr>
          <a:xfrm>
            <a:off x="0" y="0"/>
            <a:ext cx="6096000" cy="3970318"/>
          </a:xfrm>
          <a:prstGeom prst="rect">
            <a:avLst/>
          </a:prstGeom>
          <a:noFill/>
        </p:spPr>
        <p:txBody>
          <a:bodyPr wrap="square">
            <a:spAutoFit/>
          </a:bodyPr>
          <a:lstStyle/>
          <a:p>
            <a:r>
              <a:rPr lang="en-US" sz="1800" b="1" dirty="0">
                <a:solidFill>
                  <a:srgbClr val="111111"/>
                </a:solidFill>
                <a:effectLst/>
                <a:latin typeface="Calibri" panose="020F0502020204030204" pitchFamily="34" charset="0"/>
                <a:ea typeface="Times New Roman" panose="02020603050405020304" pitchFamily="18" charset="0"/>
              </a:rPr>
              <a:t>IFSO Update Position Statement on One Anastomosis Gastric Bypass (OAGB). </a:t>
            </a:r>
            <a:r>
              <a:rPr lang="en-US" sz="1800" b="1" dirty="0">
                <a:effectLst/>
                <a:latin typeface="Calibri" panose="020F0502020204030204" pitchFamily="34" charset="0"/>
                <a:ea typeface="Times New Roman" panose="02020603050405020304" pitchFamily="18" charset="0"/>
              </a:rPr>
              <a:t>Obesity Surgery (2021) 31:3251–3278</a:t>
            </a:r>
            <a:r>
              <a:rPr lang="en-US" sz="800" dirty="0">
                <a:effectLst/>
                <a:latin typeface="MyriadProUnicSemiCondensed"/>
                <a:ea typeface="Times New Roman" panose="02020603050405020304" pitchFamily="18" charset="0"/>
              </a:rPr>
              <a:t> </a:t>
            </a:r>
            <a:endParaRPr lang="it-IT" sz="1200" dirty="0">
              <a:effectLst/>
              <a:latin typeface="Times New Roman" panose="02020603050405020304" pitchFamily="18" charset="0"/>
              <a:ea typeface="Times New Roman" panose="02020603050405020304" pitchFamily="18" charset="0"/>
            </a:endParaRPr>
          </a:p>
          <a:p>
            <a:r>
              <a:rPr lang="en-US" sz="1800" dirty="0">
                <a:solidFill>
                  <a:srgbClr val="111111"/>
                </a:solidFill>
                <a:effectLst/>
                <a:latin typeface="Calibri" panose="020F0502020204030204" pitchFamily="34" charset="0"/>
                <a:ea typeface="Times New Roman" panose="02020603050405020304" pitchFamily="18" charset="0"/>
              </a:rPr>
              <a:t>pouch length, i.e., 20 cm (n=180) [</a:t>
            </a:r>
            <a:r>
              <a:rPr lang="en-US" sz="1800" dirty="0">
                <a:solidFill>
                  <a:srgbClr val="0000FF"/>
                </a:solidFill>
                <a:effectLst/>
                <a:latin typeface="Calibri" panose="020F0502020204030204" pitchFamily="34" charset="0"/>
                <a:ea typeface="Times New Roman" panose="02020603050405020304" pitchFamily="18" charset="0"/>
              </a:rPr>
              <a:t>109</a:t>
            </a:r>
            <a:r>
              <a:rPr lang="en-US" sz="1800" dirty="0">
                <a:solidFill>
                  <a:srgbClr val="111111"/>
                </a:solidFill>
                <a:effectLst/>
                <a:latin typeface="Calibri" panose="020F0502020204030204" pitchFamily="34" charset="0"/>
                <a:ea typeface="Times New Roman" panose="02020603050405020304" pitchFamily="18" charset="0"/>
              </a:rPr>
              <a:t>], and the other in terms of pouch volume, i.e., 50–60 cc. </a:t>
            </a:r>
            <a:endParaRPr lang="it-IT" sz="1200" dirty="0">
              <a:effectLst/>
              <a:latin typeface="Times New Roman" panose="02020603050405020304" pitchFamily="18" charset="0"/>
              <a:ea typeface="Times New Roman" panose="02020603050405020304" pitchFamily="18" charset="0"/>
            </a:endParaRPr>
          </a:p>
          <a:p>
            <a:r>
              <a:rPr lang="en-US" sz="1800" dirty="0">
                <a:solidFill>
                  <a:srgbClr val="111111"/>
                </a:solidFill>
                <a:effectLst/>
                <a:latin typeface="AdvTT3713a231"/>
                <a:ea typeface="Times New Roman" panose="02020603050405020304" pitchFamily="18" charset="0"/>
              </a:rPr>
              <a:t>including 3 RCTs [</a:t>
            </a:r>
            <a:r>
              <a:rPr lang="en-US" sz="1800" dirty="0">
                <a:solidFill>
                  <a:srgbClr val="0000FF"/>
                </a:solidFill>
                <a:effectLst/>
                <a:latin typeface="AdvTT3713a231"/>
                <a:ea typeface="Times New Roman" panose="02020603050405020304" pitchFamily="18" charset="0"/>
              </a:rPr>
              <a:t>34</a:t>
            </a:r>
            <a:r>
              <a:rPr lang="en-US" sz="1800" dirty="0">
                <a:solidFill>
                  <a:srgbClr val="111111"/>
                </a:solidFill>
                <a:effectLst/>
                <a:latin typeface="AdvTT3713a231"/>
                <a:ea typeface="Times New Roman" panose="02020603050405020304" pitchFamily="18" charset="0"/>
              </a:rPr>
              <a:t>, </a:t>
            </a:r>
            <a:r>
              <a:rPr lang="en-US" sz="1800" dirty="0">
                <a:solidFill>
                  <a:srgbClr val="0000FF"/>
                </a:solidFill>
                <a:effectLst/>
                <a:latin typeface="AdvTT3713a231"/>
                <a:ea typeface="Times New Roman" panose="02020603050405020304" pitchFamily="18" charset="0"/>
              </a:rPr>
              <a:t>40</a:t>
            </a:r>
            <a:r>
              <a:rPr lang="en-US" sz="1800" dirty="0">
                <a:solidFill>
                  <a:srgbClr val="111111"/>
                </a:solidFill>
                <a:effectLst/>
                <a:latin typeface="AdvTT3713a231"/>
                <a:ea typeface="Times New Roman" panose="02020603050405020304" pitchFamily="18" charset="0"/>
              </a:rPr>
              <a:t>, </a:t>
            </a:r>
            <a:r>
              <a:rPr lang="en-US" sz="1800" dirty="0">
                <a:solidFill>
                  <a:srgbClr val="0000FF"/>
                </a:solidFill>
                <a:effectLst/>
                <a:latin typeface="AdvTT3713a231"/>
                <a:ea typeface="Times New Roman" panose="02020603050405020304" pitchFamily="18" charset="0"/>
              </a:rPr>
              <a:t>109</a:t>
            </a:r>
            <a:r>
              <a:rPr lang="en-US" sz="1800" dirty="0">
                <a:solidFill>
                  <a:srgbClr val="111111"/>
                </a:solidFill>
                <a:effectLst/>
                <a:latin typeface="AdvTT3713a231"/>
                <a:ea typeface="Times New Roman" panose="02020603050405020304" pitchFamily="18" charset="0"/>
              </a:rPr>
              <a:t>]. In the RCTs, the length of the BPL was 200 cm in 227 patients [</a:t>
            </a:r>
            <a:r>
              <a:rPr lang="en-US" sz="1800" dirty="0">
                <a:solidFill>
                  <a:srgbClr val="0000FF"/>
                </a:solidFill>
                <a:effectLst/>
                <a:latin typeface="AdvTT3713a231"/>
                <a:ea typeface="Times New Roman" panose="02020603050405020304" pitchFamily="18" charset="0"/>
              </a:rPr>
              <a:t>34</a:t>
            </a:r>
            <a:r>
              <a:rPr lang="en-US" sz="1800" dirty="0">
                <a:solidFill>
                  <a:srgbClr val="111111"/>
                </a:solidFill>
                <a:effectLst/>
                <a:latin typeface="AdvTT3713a231"/>
                <a:ea typeface="Times New Roman" panose="02020603050405020304" pitchFamily="18" charset="0"/>
              </a:rPr>
              <a:t>, </a:t>
            </a:r>
            <a:r>
              <a:rPr lang="en-US" sz="1800" dirty="0">
                <a:solidFill>
                  <a:srgbClr val="0000FF"/>
                </a:solidFill>
                <a:effectLst/>
                <a:latin typeface="AdvTT3713a231"/>
                <a:ea typeface="Times New Roman" panose="02020603050405020304" pitchFamily="18" charset="0"/>
              </a:rPr>
              <a:t>109</a:t>
            </a:r>
            <a:r>
              <a:rPr lang="en-US" sz="1800" dirty="0">
                <a:solidFill>
                  <a:srgbClr val="111111"/>
                </a:solidFill>
                <a:effectLst/>
                <a:latin typeface="AdvTT3713a231"/>
                <a:ea typeface="Times New Roman" panose="02020603050405020304" pitchFamily="18" charset="0"/>
              </a:rPr>
              <a:t>], 150 to 180 cm in 101 individuals. In the remaining literature there is no homogeneity regarding this item. </a:t>
            </a:r>
            <a:endParaRPr lang="it-IT" sz="1200" dirty="0">
              <a:effectLst/>
              <a:latin typeface="Times New Roman" panose="02020603050405020304" pitchFamily="18" charset="0"/>
              <a:ea typeface="Times New Roman" panose="02020603050405020304" pitchFamily="18" charset="0"/>
            </a:endParaRPr>
          </a:p>
          <a:p>
            <a:r>
              <a:rPr lang="en-US" sz="1800" dirty="0">
                <a:solidFill>
                  <a:srgbClr val="111111"/>
                </a:solidFill>
                <a:effectLst/>
                <a:latin typeface="AdvTT3713a231"/>
                <a:ea typeface="Times New Roman" panose="02020603050405020304" pitchFamily="18" charset="0"/>
                <a:cs typeface="Times New Roman" panose="02020603050405020304" pitchFamily="18" charset="0"/>
              </a:rPr>
              <a:t>Given the short- term nutritional outcomes and the anatomical changes that are made with this operation, it will be important in the future to document the risk of protein malnutrition, anemia and hypovitaminosis. On the basis of current knowledge, the impact of factors such as the BPL length and patient starting BMI will be important variables to consider. </a:t>
            </a:r>
            <a:endParaRPr lang="en-US" dirty="0"/>
          </a:p>
        </p:txBody>
      </p:sp>
    </p:spTree>
    <p:extLst>
      <p:ext uri="{BB962C8B-B14F-4D97-AF65-F5344CB8AC3E}">
        <p14:creationId xmlns:p14="http://schemas.microsoft.com/office/powerpoint/2010/main" val="1664939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C26C662-7F94-3650-B203-D85DEBA99075}"/>
              </a:ext>
            </a:extLst>
          </p:cNvPr>
          <p:cNvSpPr txBox="1"/>
          <p:nvPr/>
        </p:nvSpPr>
        <p:spPr>
          <a:xfrm>
            <a:off x="0" y="20041"/>
            <a:ext cx="6140368" cy="3293209"/>
          </a:xfrm>
          <a:prstGeom prst="rect">
            <a:avLst/>
          </a:prstGeom>
          <a:noFill/>
        </p:spPr>
        <p:txBody>
          <a:bodyPr wrap="square">
            <a:spAutoFit/>
          </a:bodyPr>
          <a:lstStyle/>
          <a:p>
            <a:r>
              <a:rPr lang="en-US" sz="1800" dirty="0" err="1">
                <a:solidFill>
                  <a:srgbClr val="5B616B"/>
                </a:solidFill>
                <a:effectLst/>
                <a:latin typeface="Segoe UI" panose="020B0502040204020203" pitchFamily="34" charset="0"/>
                <a:ea typeface="Times New Roman" panose="02020603050405020304" pitchFamily="18" charset="0"/>
                <a:cs typeface="Times New Roman" panose="02020603050405020304" pitchFamily="18" charset="0"/>
              </a:rPr>
              <a:t>Obes</a:t>
            </a:r>
            <a:r>
              <a:rPr lang="en-US" sz="1800" dirty="0">
                <a:solidFill>
                  <a:srgbClr val="5B616B"/>
                </a:solidFill>
                <a:effectLst/>
                <a:latin typeface="Segoe UI" panose="020B0502040204020203" pitchFamily="34" charset="0"/>
                <a:ea typeface="Times New Roman" panose="02020603050405020304" pitchFamily="18" charset="0"/>
                <a:cs typeface="Times New Roman" panose="02020603050405020304" pitchFamily="18" charset="0"/>
              </a:rPr>
              <a:t> Surg 2023 Jan;33(1):219-223.</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b="1" kern="1800" dirty="0">
                <a:solidFill>
                  <a:srgbClr val="212121"/>
                </a:solidFill>
                <a:effectLst/>
                <a:latin typeface="Merriweather" pitchFamily="2" charset="77"/>
                <a:ea typeface="Times New Roman" panose="02020603050405020304" pitchFamily="18" charset="0"/>
                <a:cs typeface="Times New Roman" panose="02020603050405020304" pitchFamily="18" charset="0"/>
              </a:rPr>
              <a:t>Frequency of Short- vs Long-Term Reporting of Bariatric Surgery Outcomes</a:t>
            </a:r>
          </a:p>
          <a:p>
            <a:r>
              <a:rPr lang="en-US" sz="1800" dirty="0">
                <a:effectLst/>
                <a:latin typeface="STIX" panose="02020603050405020304" pitchFamily="18" charset="0"/>
                <a:ea typeface="Calibri" panose="020F0502020204030204" pitchFamily="34" charset="0"/>
                <a:cs typeface="Times New Roman" panose="02020603050405020304" pitchFamily="18" charset="0"/>
              </a:rPr>
              <a:t>It is mostly beyond the 2-year period after surgery that factors like weight loss stabilization, weight loss failure, weight regain, or re-emergence of comorbidities become apparent. With the rise in numbers of different bariatric surgical techniques, long-term outcomes are crucial in identifying the long-term effects of these. The collected data was </a:t>
            </a:r>
            <a:r>
              <a:rPr lang="en-US" sz="1800" dirty="0" err="1">
                <a:effectLst/>
                <a:latin typeface="STIX" panose="02020603050405020304" pitchFamily="18" charset="0"/>
                <a:ea typeface="Calibri" panose="020F0502020204030204" pitchFamily="34" charset="0"/>
                <a:cs typeface="Times New Roman" panose="02020603050405020304" pitchFamily="18" charset="0"/>
              </a:rPr>
              <a:t>categorised</a:t>
            </a:r>
            <a:r>
              <a:rPr lang="en-US" sz="1800" dirty="0">
                <a:effectLst/>
                <a:latin typeface="STIX" panose="02020603050405020304" pitchFamily="18" charset="0"/>
                <a:ea typeface="Calibri" panose="020F0502020204030204" pitchFamily="34" charset="0"/>
                <a:cs typeface="Times New Roman" panose="02020603050405020304" pitchFamily="18" charset="0"/>
              </a:rPr>
              <a:t> for further analysis into short-term (&lt; 3 years), medium-term (≥ 3 and &lt; 5 years), and long-term (≥ 5 years) as per ASMBS reporting guidance.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asellaDiTesto 4">
            <a:extLst>
              <a:ext uri="{FF2B5EF4-FFF2-40B4-BE49-F238E27FC236}">
                <a16:creationId xmlns:a16="http://schemas.microsoft.com/office/drawing/2014/main" id="{A1EE7FA1-7FCC-2848-28E1-A4EFA1951010}"/>
              </a:ext>
            </a:extLst>
          </p:cNvPr>
          <p:cNvSpPr txBox="1"/>
          <p:nvPr/>
        </p:nvSpPr>
        <p:spPr>
          <a:xfrm>
            <a:off x="11574" y="3313250"/>
            <a:ext cx="6128794" cy="1877437"/>
          </a:xfrm>
          <a:prstGeom prst="rect">
            <a:avLst/>
          </a:prstGeom>
          <a:noFill/>
        </p:spPr>
        <p:txBody>
          <a:bodyPr wrap="square">
            <a:spAutoFit/>
          </a:bodyPr>
          <a:lstStyle/>
          <a:p>
            <a:r>
              <a:rPr lang="en-US" sz="1800" b="1" dirty="0">
                <a:effectLst/>
                <a:latin typeface="AdvOTd40fda3b.B"/>
                <a:ea typeface="Times New Roman" panose="02020603050405020304" pitchFamily="18" charset="0"/>
              </a:rPr>
              <a:t>Making sense of gastric/intestinal bypass surgeries: forget the name and remember the degree of restriction and malabsorption the surgeries provide </a:t>
            </a:r>
            <a:endParaRPr lang="it-IT" sz="1200" dirty="0">
              <a:effectLst/>
              <a:latin typeface="Times New Roman" panose="02020603050405020304" pitchFamily="18" charset="0"/>
              <a:ea typeface="Times New Roman" panose="02020603050405020304" pitchFamily="18" charset="0"/>
            </a:endParaRPr>
          </a:p>
          <a:p>
            <a:r>
              <a:rPr lang="en-US" sz="800" dirty="0">
                <a:effectLst/>
                <a:latin typeface="AdvOT3c2d9f11"/>
                <a:ea typeface="Calibri" panose="020F0502020204030204" pitchFamily="34" charset="0"/>
                <a:cs typeface="Times New Roman" panose="02020603050405020304" pitchFamily="18" charset="0"/>
              </a:rPr>
              <a:t>Surgery for Obesity and Related Diseases 13 (2017) 716</a:t>
            </a:r>
            <a:r>
              <a:rPr lang="en-US" sz="800" dirty="0">
                <a:effectLst/>
                <a:latin typeface="AdvOT3c2d9f11+20"/>
                <a:ea typeface="Calibri" panose="020F0502020204030204" pitchFamily="34" charset="0"/>
                <a:cs typeface="Times New Roman" panose="02020603050405020304" pitchFamily="18" charset="0"/>
              </a:rPr>
              <a:t>–</a:t>
            </a:r>
            <a:r>
              <a:rPr lang="en-US" sz="800" dirty="0">
                <a:effectLst/>
                <a:latin typeface="AdvOT3c2d9f11"/>
                <a:ea typeface="Calibri" panose="020F0502020204030204" pitchFamily="34" charset="0"/>
                <a:cs typeface="Times New Roman" panose="02020603050405020304" pitchFamily="18" charset="0"/>
              </a:rPr>
              <a:t>719 </a:t>
            </a:r>
          </a:p>
          <a:p>
            <a:r>
              <a:rPr lang="en-US" sz="1800" dirty="0">
                <a:effectLst/>
                <a:latin typeface="AdvOT3c2d9f11"/>
                <a:ea typeface="Calibri" panose="020F0502020204030204" pitchFamily="34" charset="0"/>
                <a:cs typeface="Times New Roman" panose="02020603050405020304" pitchFamily="18" charset="0"/>
              </a:rPr>
              <a:t>the stomach size and limb length for these bariatric surgeries make it dif</a:t>
            </a:r>
            <a:r>
              <a:rPr lang="en-US" sz="1800" dirty="0">
                <a:effectLst/>
                <a:latin typeface="AdvOT3c2d9f11+fb"/>
                <a:ea typeface="Calibri" panose="020F0502020204030204" pitchFamily="34" charset="0"/>
                <a:cs typeface="Times New Roman" panose="02020603050405020304" pitchFamily="18" charset="0"/>
              </a:rPr>
              <a:t>fi</a:t>
            </a:r>
            <a:r>
              <a:rPr lang="en-US" sz="1800" dirty="0">
                <a:effectLst/>
                <a:latin typeface="AdvOT3c2d9f11"/>
                <a:ea typeface="Calibri" panose="020F0502020204030204" pitchFamily="34" charset="0"/>
                <a:cs typeface="Times New Roman" panose="02020603050405020304" pitchFamily="18" charset="0"/>
              </a:rPr>
              <a:t>cult to judge whether they are restrictive or malabsorptive in nature.</a:t>
            </a:r>
            <a:r>
              <a:rPr lang="it-IT" dirty="0">
                <a:effectLst/>
              </a:rPr>
              <a:t> </a:t>
            </a:r>
            <a:endParaRPr lang="en-US" dirty="0"/>
          </a:p>
        </p:txBody>
      </p:sp>
      <p:sp>
        <p:nvSpPr>
          <p:cNvPr id="7" name="CasellaDiTesto 6">
            <a:extLst>
              <a:ext uri="{FF2B5EF4-FFF2-40B4-BE49-F238E27FC236}">
                <a16:creationId xmlns:a16="http://schemas.microsoft.com/office/drawing/2014/main" id="{AAF45827-18F9-697E-ED53-EF30BA2FE3D3}"/>
              </a:ext>
            </a:extLst>
          </p:cNvPr>
          <p:cNvSpPr txBox="1"/>
          <p:nvPr/>
        </p:nvSpPr>
        <p:spPr>
          <a:xfrm>
            <a:off x="6070918" y="23193"/>
            <a:ext cx="6128794" cy="1723549"/>
          </a:xfrm>
          <a:prstGeom prst="rect">
            <a:avLst/>
          </a:prstGeom>
          <a:noFill/>
        </p:spPr>
        <p:txBody>
          <a:bodyPr wrap="square">
            <a:spAutoFit/>
          </a:bodyPr>
          <a:lstStyle/>
          <a:p>
            <a:r>
              <a:rPr lang="en-US" sz="2400" i="1" dirty="0">
                <a:effectLst/>
                <a:latin typeface="URWPalladioL"/>
                <a:ea typeface="Times New Roman" panose="02020603050405020304" pitchFamily="18" charset="0"/>
              </a:rPr>
              <a:t>Editorial </a:t>
            </a:r>
            <a:endParaRPr lang="it-IT" sz="3600" dirty="0">
              <a:effectLst/>
              <a:latin typeface="Times New Roman" panose="02020603050405020304" pitchFamily="18" charset="0"/>
              <a:ea typeface="Times New Roman" panose="02020603050405020304" pitchFamily="18" charset="0"/>
            </a:endParaRPr>
          </a:p>
          <a:p>
            <a:r>
              <a:rPr lang="en-US" sz="1400" b="1" dirty="0">
                <a:effectLst/>
                <a:latin typeface="URWPalladioL"/>
                <a:ea typeface="Times New Roman" panose="02020603050405020304" pitchFamily="18" charset="0"/>
              </a:rPr>
              <a:t>Precision Bariatric/Metabolic Medicine and Surgery </a:t>
            </a:r>
            <a:r>
              <a:rPr lang="en-US" sz="1400" dirty="0">
                <a:effectLst/>
                <a:latin typeface="URWPalladioL"/>
                <a:ea typeface="Times New Roman" panose="02020603050405020304" pitchFamily="18" charset="0"/>
              </a:rPr>
              <a:t>Precision Bariatric/Metabolic Medicine and Surgery. </a:t>
            </a:r>
            <a:r>
              <a:rPr lang="en-US" sz="1400" i="1" dirty="0">
                <a:effectLst/>
                <a:latin typeface="URWPalladioL"/>
                <a:ea typeface="Times New Roman" panose="02020603050405020304" pitchFamily="18" charset="0"/>
              </a:rPr>
              <a:t>J. Clin. Med. </a:t>
            </a:r>
            <a:r>
              <a:rPr lang="en-US" sz="1400" b="1" dirty="0">
                <a:effectLst/>
                <a:latin typeface="URWPalladioL"/>
                <a:ea typeface="Times New Roman" panose="02020603050405020304" pitchFamily="18" charset="0"/>
              </a:rPr>
              <a:t>2023</a:t>
            </a:r>
            <a:r>
              <a:rPr lang="en-US" sz="1400" dirty="0">
                <a:effectLst/>
                <a:latin typeface="URWPalladioL"/>
                <a:ea typeface="Times New Roman" panose="02020603050405020304" pitchFamily="18" charset="0"/>
              </a:rPr>
              <a:t>, </a:t>
            </a:r>
          </a:p>
          <a:p>
            <a:r>
              <a:rPr lang="en-US" sz="1800" dirty="0">
                <a:effectLst/>
                <a:latin typeface="URWPalladioL"/>
                <a:ea typeface="Calibri" panose="020F0502020204030204" pitchFamily="34" charset="0"/>
                <a:cs typeface="Times New Roman" panose="02020603050405020304" pitchFamily="18" charset="0"/>
              </a:rPr>
              <a:t>Recently pharmacological treatments for obesity have emerged. </a:t>
            </a:r>
            <a:endParaRPr lang="en-US" sz="1400" dirty="0">
              <a:latin typeface="URWPalladioL"/>
              <a:ea typeface="Calibri" panose="020F0502020204030204" pitchFamily="34" charset="0"/>
              <a:cs typeface="Times New Roman" panose="02020603050405020304" pitchFamily="18" charset="0"/>
            </a:endParaRPr>
          </a:p>
          <a:p>
            <a:r>
              <a:rPr lang="en-US" sz="1800" dirty="0">
                <a:effectLst/>
                <a:latin typeface="URWPalladioL"/>
                <a:ea typeface="Calibri" panose="020F0502020204030204" pitchFamily="34" charset="0"/>
                <a:cs typeface="Times New Roman" panose="02020603050405020304" pitchFamily="18" charset="0"/>
              </a:rPr>
              <a:t>Bariatricians should also rethink bariatric patient care pathways and, more specifically, postoperative follow-up.</a:t>
            </a:r>
            <a:r>
              <a:rPr lang="it-IT" sz="1400" dirty="0">
                <a:effectLst/>
              </a:rPr>
              <a:t> </a:t>
            </a:r>
            <a:endParaRPr lang="it-IT" sz="1400" dirty="0">
              <a:effectLst/>
              <a:latin typeface="Times New Roman" panose="02020603050405020304" pitchFamily="18" charset="0"/>
              <a:ea typeface="Times New Roman" panose="02020603050405020304" pitchFamily="18" charset="0"/>
            </a:endParaRPr>
          </a:p>
        </p:txBody>
      </p:sp>
      <p:sp>
        <p:nvSpPr>
          <p:cNvPr id="9" name="CasellaDiTesto 8">
            <a:extLst>
              <a:ext uri="{FF2B5EF4-FFF2-40B4-BE49-F238E27FC236}">
                <a16:creationId xmlns:a16="http://schemas.microsoft.com/office/drawing/2014/main" id="{BD10A502-F659-567A-4E81-26EC1F500CA6}"/>
              </a:ext>
            </a:extLst>
          </p:cNvPr>
          <p:cNvSpPr txBox="1"/>
          <p:nvPr/>
        </p:nvSpPr>
        <p:spPr>
          <a:xfrm>
            <a:off x="6082494" y="1883664"/>
            <a:ext cx="6175092" cy="2185214"/>
          </a:xfrm>
          <a:prstGeom prst="rect">
            <a:avLst/>
          </a:prstGeom>
          <a:noFill/>
        </p:spPr>
        <p:txBody>
          <a:bodyPr wrap="square">
            <a:spAutoFit/>
          </a:bodyPr>
          <a:lstStyle/>
          <a:p>
            <a:r>
              <a:rPr lang="en-US" sz="1800" b="1" dirty="0">
                <a:effectLst/>
                <a:latin typeface="MyriadPro"/>
                <a:ea typeface="Times New Roman" panose="02020603050405020304" pitchFamily="18" charset="0"/>
              </a:rPr>
              <a:t>The impact of patient‐reported outcomes on loss to follow‐up care after bariatric surgery </a:t>
            </a:r>
            <a:r>
              <a:rPr lang="en-US" sz="1000" b="1" dirty="0">
                <a:effectLst/>
                <a:latin typeface="MyriadPro"/>
                <a:ea typeface="Times New Roman" panose="02020603050405020304" pitchFamily="18" charset="0"/>
              </a:rPr>
              <a:t>Surgical Endoscopy </a:t>
            </a:r>
            <a:r>
              <a:rPr lang="en-US" sz="1000" b="1" dirty="0">
                <a:effectLst/>
                <a:latin typeface="MyriadPro"/>
                <a:ea typeface="Times New Roman" panose="02020603050405020304" pitchFamily="18" charset="0"/>
                <a:hlinkClick r:id="rId2"/>
              </a:rPr>
              <a:t>https://doi.org/10.1007/s00464-021-08352-x</a:t>
            </a:r>
            <a:endParaRPr lang="en-US" sz="1000" b="1" dirty="0">
              <a:effectLst/>
              <a:latin typeface="MyriadPro"/>
              <a:ea typeface="Times New Roman" panose="02020603050405020304" pitchFamily="18" charset="0"/>
            </a:endParaRPr>
          </a:p>
          <a:p>
            <a:r>
              <a:rPr lang="en-US" sz="1800" dirty="0">
                <a:effectLst/>
                <a:latin typeface="STIX" panose="02020603050405020304" pitchFamily="18" charset="0"/>
                <a:ea typeface="Times New Roman" panose="02020603050405020304" pitchFamily="18" charset="0"/>
              </a:rPr>
              <a:t>fewer than 10% continue to have follow-up within 10 years of surgery [</a:t>
            </a:r>
            <a:r>
              <a:rPr lang="en-US" sz="1800" dirty="0">
                <a:solidFill>
                  <a:srgbClr val="0000FF"/>
                </a:solidFill>
                <a:effectLst/>
                <a:latin typeface="STIX" panose="02020603050405020304" pitchFamily="18" charset="0"/>
                <a:ea typeface="Times New Roman" panose="02020603050405020304" pitchFamily="18" charset="0"/>
              </a:rPr>
              <a:t>4</a:t>
            </a:r>
            <a:r>
              <a:rPr lang="en-US" sz="1800" dirty="0">
                <a:effectLst/>
                <a:latin typeface="STIX" panose="02020603050405020304" pitchFamily="18" charset="0"/>
                <a:ea typeface="Times New Roman" panose="02020603050405020304" pitchFamily="18" charset="0"/>
              </a:rPr>
              <a:t>–</a:t>
            </a:r>
            <a:r>
              <a:rPr lang="en-US" sz="1800" dirty="0">
                <a:solidFill>
                  <a:srgbClr val="0000FF"/>
                </a:solidFill>
                <a:effectLst/>
                <a:latin typeface="STIX" panose="02020603050405020304" pitchFamily="18" charset="0"/>
                <a:ea typeface="Times New Roman" panose="02020603050405020304" pitchFamily="18" charset="0"/>
              </a:rPr>
              <a:t>8</a:t>
            </a:r>
            <a:r>
              <a:rPr lang="en-US" sz="1800" dirty="0">
                <a:effectLst/>
                <a:latin typeface="STIX" panose="02020603050405020304" pitchFamily="18" charset="0"/>
                <a:ea typeface="Times New Roman" panose="02020603050405020304" pitchFamily="18" charset="0"/>
              </a:rPr>
              <a:t>]. Nationwide loss to follow-up is a problem that plagues both bariatric patient care and research efforts designed to study the long-term efficacy of these procedures [</a:t>
            </a:r>
            <a:r>
              <a:rPr lang="en-US" sz="1800" dirty="0">
                <a:solidFill>
                  <a:srgbClr val="0000FF"/>
                </a:solidFill>
                <a:effectLst/>
                <a:latin typeface="STIX" panose="02020603050405020304" pitchFamily="18" charset="0"/>
                <a:ea typeface="Times New Roman" panose="02020603050405020304" pitchFamily="18" charset="0"/>
              </a:rPr>
              <a:t>9</a:t>
            </a:r>
            <a:r>
              <a:rPr lang="en-US" sz="1800" dirty="0">
                <a:effectLst/>
                <a:latin typeface="STIX" panose="02020603050405020304" pitchFamily="18" charset="0"/>
                <a:ea typeface="Times New Roman" panose="02020603050405020304" pitchFamily="18" charset="0"/>
              </a:rPr>
              <a:t>]. </a:t>
            </a:r>
            <a:endParaRPr lang="it-IT" sz="1800" dirty="0">
              <a:effectLst/>
              <a:latin typeface="Times New Roman" panose="02020603050405020304" pitchFamily="18" charset="0"/>
              <a:ea typeface="Times New Roman" panose="02020603050405020304" pitchFamily="18" charset="0"/>
            </a:endParaRPr>
          </a:p>
          <a:p>
            <a:r>
              <a:rPr lang="en-US" sz="1000" b="1" dirty="0">
                <a:effectLst/>
                <a:latin typeface="MyriadPro"/>
                <a:ea typeface="Times New Roman" panose="02020603050405020304" pitchFamily="18" charset="0"/>
              </a:rPr>
              <a:t> </a:t>
            </a:r>
            <a:endParaRPr lang="it-IT"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57188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8724E570-7C4F-DD27-4861-7E7679008E8C}"/>
              </a:ext>
            </a:extLst>
          </p:cNvPr>
          <p:cNvSpPr txBox="1"/>
          <p:nvPr/>
        </p:nvSpPr>
        <p:spPr>
          <a:xfrm>
            <a:off x="0" y="452338"/>
            <a:ext cx="6099858" cy="1661993"/>
          </a:xfrm>
          <a:prstGeom prst="rect">
            <a:avLst/>
          </a:prstGeom>
          <a:noFill/>
        </p:spPr>
        <p:txBody>
          <a:bodyPr wrap="square">
            <a:spAutoFit/>
          </a:bodyPr>
          <a:lstStyle/>
          <a:p>
            <a:r>
              <a:rPr lang="en-US" sz="1800" b="1" dirty="0">
                <a:effectLst/>
                <a:latin typeface="AdvPSA336"/>
                <a:ea typeface="Times New Roman" panose="02020603050405020304" pitchFamily="18" charset="0"/>
              </a:rPr>
              <a:t>Emerging Procedures in Bariatric Metabolic Surgery </a:t>
            </a:r>
            <a:r>
              <a:rPr lang="en-US" sz="1800" b="1" dirty="0">
                <a:effectLst/>
                <a:latin typeface="AdvPSA334"/>
                <a:ea typeface="Times New Roman" panose="02020603050405020304" pitchFamily="18" charset="0"/>
              </a:rPr>
              <a:t>Surg Clin N Am 101 (2021) 335–353 </a:t>
            </a:r>
          </a:p>
          <a:p>
            <a:r>
              <a:rPr lang="en-US" sz="1800" dirty="0">
                <a:effectLst/>
                <a:latin typeface="AdvPSA183"/>
                <a:ea typeface="Times New Roman" panose="02020603050405020304" pitchFamily="18" charset="0"/>
              </a:rPr>
              <a:t>Each bariatric procedure should be identified by a single set of precise anatomic measurements that characterize its final anatomic reconfiguration standard </a:t>
            </a:r>
            <a:endParaRPr lang="it-IT" sz="1800" dirty="0">
              <a:effectLst/>
              <a:latin typeface="Times New Roman" panose="02020603050405020304" pitchFamily="18" charset="0"/>
              <a:ea typeface="Times New Roman" panose="02020603050405020304" pitchFamily="18" charset="0"/>
            </a:endParaRPr>
          </a:p>
          <a:p>
            <a:endParaRPr lang="it-IT" sz="1200" dirty="0">
              <a:effectLst/>
              <a:latin typeface="Times New Roman" panose="02020603050405020304" pitchFamily="18" charset="0"/>
              <a:ea typeface="Times New Roman" panose="02020603050405020304" pitchFamily="18" charset="0"/>
            </a:endParaRPr>
          </a:p>
        </p:txBody>
      </p:sp>
      <p:sp>
        <p:nvSpPr>
          <p:cNvPr id="6" name="CasellaDiTesto 5">
            <a:extLst>
              <a:ext uri="{FF2B5EF4-FFF2-40B4-BE49-F238E27FC236}">
                <a16:creationId xmlns:a16="http://schemas.microsoft.com/office/drawing/2014/main" id="{5CC56FB8-03F7-86B7-A8B6-891875DBAFE4}"/>
              </a:ext>
            </a:extLst>
          </p:cNvPr>
          <p:cNvSpPr txBox="1"/>
          <p:nvPr/>
        </p:nvSpPr>
        <p:spPr>
          <a:xfrm>
            <a:off x="6096000" y="375393"/>
            <a:ext cx="6099858" cy="3477875"/>
          </a:xfrm>
          <a:prstGeom prst="rect">
            <a:avLst/>
          </a:prstGeom>
          <a:noFill/>
        </p:spPr>
        <p:txBody>
          <a:bodyPr wrap="square">
            <a:spAutoFit/>
          </a:bodyPr>
          <a:lstStyle/>
          <a:p>
            <a:r>
              <a:rPr lang="en-US" sz="1800" b="1" dirty="0">
                <a:solidFill>
                  <a:srgbClr val="111111"/>
                </a:solidFill>
                <a:effectLst/>
                <a:latin typeface="NpvwhfAdvTT577c760c"/>
                <a:ea typeface="Times New Roman" panose="02020603050405020304" pitchFamily="18" charset="0"/>
                <a:cs typeface="Times New Roman" panose="02020603050405020304" pitchFamily="18" charset="0"/>
              </a:rPr>
              <a:t>Standardization of Bariatric Metabolic Procedures: World Consensus Meeting Statement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dirty="0">
                <a:solidFill>
                  <a:srgbClr val="111111"/>
                </a:solidFill>
                <a:effectLst/>
                <a:latin typeface="CvvsbdAdvTTc488b0e6"/>
                <a:ea typeface="Times New Roman" panose="02020603050405020304" pitchFamily="18" charset="0"/>
                <a:cs typeface="Times New Roman" panose="02020603050405020304" pitchFamily="18" charset="0"/>
              </a:rPr>
              <a:t>Obesity Surgery </a:t>
            </a:r>
            <a:r>
              <a:rPr lang="en-US" sz="1100" dirty="0">
                <a:effectLst/>
                <a:latin typeface="CvvsbdAdvTTc488b0e6"/>
                <a:ea typeface="Times New Roman" panose="02020603050405020304" pitchFamily="18" charset="0"/>
                <a:cs typeface="Times New Roman" panose="02020603050405020304" pitchFamily="18" charset="0"/>
              </a:rPr>
              <a:t>(2019) 29 (Suppl 4):S309</a:t>
            </a:r>
            <a:r>
              <a:rPr lang="en-US" sz="1100" dirty="0">
                <a:effectLst/>
                <a:latin typeface="RsbymtAdvTTc488b0e6+20"/>
                <a:ea typeface="Times New Roman" panose="02020603050405020304" pitchFamily="18" charset="0"/>
                <a:cs typeface="Times New Roman" panose="02020603050405020304" pitchFamily="18" charset="0"/>
              </a:rPr>
              <a:t>–</a:t>
            </a:r>
            <a:r>
              <a:rPr lang="en-US" sz="1100" dirty="0">
                <a:effectLst/>
                <a:latin typeface="CvvsbdAdvTTc488b0e6"/>
                <a:ea typeface="Times New Roman" panose="02020603050405020304" pitchFamily="18" charset="0"/>
                <a:cs typeface="Times New Roman" panose="02020603050405020304" pitchFamily="18" charset="0"/>
              </a:rPr>
              <a:t>S345 </a:t>
            </a:r>
          </a:p>
          <a:p>
            <a:r>
              <a:rPr lang="en-US" sz="1800" dirty="0">
                <a:solidFill>
                  <a:srgbClr val="111111"/>
                </a:solidFill>
                <a:effectLst/>
                <a:latin typeface="VcrwfmAdvTT3713a231"/>
                <a:ea typeface="Times New Roman" panose="02020603050405020304" pitchFamily="18" charset="0"/>
              </a:rPr>
              <a:t>We are metabolic surgeons working in an era of evidence- based medicine. As surgical scientists, we must report a consistent technique in the international research literature to facilitate reproducibility and comparison of results. The best technique is the most effective and safe approach at a given time. They require that exact intraoperative measurements of the final anatomic configurations be agreed upon and consistently employed </a:t>
            </a:r>
            <a:r>
              <a:rPr lang="en-US" sz="1800" dirty="0">
                <a:solidFill>
                  <a:srgbClr val="111111"/>
                </a:solidFill>
                <a:effectLst/>
                <a:latin typeface="VcrwfmAdvTT3713a231"/>
                <a:ea typeface="Times New Roman" panose="02020603050405020304" pitchFamily="18" charset="0"/>
                <a:cs typeface="Times New Roman" panose="02020603050405020304" pitchFamily="18" charset="0"/>
              </a:rPr>
              <a:t>(e.g., limb lengths, orifice outlets)</a:t>
            </a:r>
            <a:r>
              <a:rPr lang="en-US" sz="1800" dirty="0">
                <a:solidFill>
                  <a:srgbClr val="111111"/>
                </a:solidFill>
                <a:effectLst/>
                <a:latin typeface="VcrwfmAdvTT3713a231"/>
                <a:ea typeface="Times New Roman" panose="02020603050405020304" pitchFamily="18" charset="0"/>
              </a:rPr>
              <a:t>. </a:t>
            </a:r>
            <a:endParaRPr lang="it-IT" sz="1800" dirty="0">
              <a:effectLst/>
              <a:latin typeface="Times New Roman" panose="02020603050405020304" pitchFamily="18" charset="0"/>
              <a:ea typeface="Times New Roman" panose="02020603050405020304" pitchFamily="18" charset="0"/>
            </a:endParaRPr>
          </a:p>
          <a:p>
            <a:endParaRPr lang="it-IT" sz="1800" dirty="0">
              <a:effectLst/>
              <a:latin typeface="Times New Roman" panose="02020603050405020304" pitchFamily="18" charset="0"/>
              <a:ea typeface="Times New Roman" panose="02020603050405020304" pitchFamily="18" charset="0"/>
            </a:endParaRPr>
          </a:p>
          <a:p>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asellaDiTesto 7">
            <a:extLst>
              <a:ext uri="{FF2B5EF4-FFF2-40B4-BE49-F238E27FC236}">
                <a16:creationId xmlns:a16="http://schemas.microsoft.com/office/drawing/2014/main" id="{B99F4C11-06E0-132B-BB21-97AD662BFBFD}"/>
              </a:ext>
            </a:extLst>
          </p:cNvPr>
          <p:cNvSpPr txBox="1"/>
          <p:nvPr/>
        </p:nvSpPr>
        <p:spPr>
          <a:xfrm>
            <a:off x="6096000" y="3891739"/>
            <a:ext cx="6128794" cy="1661993"/>
          </a:xfrm>
          <a:prstGeom prst="rect">
            <a:avLst/>
          </a:prstGeom>
          <a:noFill/>
        </p:spPr>
        <p:txBody>
          <a:bodyPr wrap="square">
            <a:spAutoFit/>
          </a:bodyPr>
          <a:lstStyle/>
          <a:p>
            <a:r>
              <a:rPr lang="en-US" sz="1800" b="1" dirty="0">
                <a:solidFill>
                  <a:srgbClr val="111111"/>
                </a:solidFill>
                <a:effectLst/>
                <a:latin typeface="VxlymfAdvTTb8864ccf.B"/>
                <a:ea typeface="Times New Roman" panose="02020603050405020304" pitchFamily="18" charset="0"/>
              </a:rPr>
              <a:t>Small Bowel Limb Lengths and Roux-en-Y Gastric Bypass: a Systematic Review </a:t>
            </a:r>
            <a:r>
              <a:rPr lang="en-US" sz="1200" dirty="0">
                <a:solidFill>
                  <a:srgbClr val="111111"/>
                </a:solidFill>
                <a:effectLst/>
                <a:latin typeface="Calibri" panose="020F0502020204030204" pitchFamily="34" charset="0"/>
                <a:ea typeface="Times New Roman" panose="02020603050405020304" pitchFamily="18" charset="0"/>
                <a:cs typeface="Times New Roman" panose="02020603050405020304" pitchFamily="18" charset="0"/>
              </a:rPr>
              <a:t>OBES SURG</a:t>
            </a:r>
            <a:br>
              <a:rPr lang="en-US" sz="1200" dirty="0">
                <a:solidFill>
                  <a:srgbClr val="111111"/>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200" dirty="0">
                <a:solidFill>
                  <a:srgbClr val="111111"/>
                </a:solidFill>
                <a:effectLst/>
                <a:latin typeface="Calibri" panose="020F0502020204030204" pitchFamily="34" charset="0"/>
                <a:ea typeface="Times New Roman" panose="02020603050405020304" pitchFamily="18" charset="0"/>
                <a:cs typeface="Times New Roman" panose="02020603050405020304" pitchFamily="18" charset="0"/>
              </a:rPr>
              <a:t>DOI 10.1007/s11695-016-2050-2 </a:t>
            </a:r>
          </a:p>
          <a:p>
            <a:r>
              <a:rPr lang="en-US" sz="1800" dirty="0">
                <a:solidFill>
                  <a:srgbClr val="111111"/>
                </a:solidFill>
                <a:effectLst/>
                <a:latin typeface="Calibri" panose="020F0502020204030204" pitchFamily="34" charset="0"/>
                <a:ea typeface="Times New Roman" panose="02020603050405020304" pitchFamily="18" charset="0"/>
                <a:cs typeface="Times New Roman" panose="02020603050405020304" pitchFamily="18" charset="0"/>
              </a:rPr>
              <a:t>Reported lengths of BPL and AL varied widely from 10–250 to 35–250 cm, respectively, in a survey of 215 American bariatric surgeons </a:t>
            </a:r>
            <a:endParaRPr lang="it-IT" sz="1100" dirty="0">
              <a:effectLst/>
              <a:latin typeface="Times New Roman" panose="02020603050405020304" pitchFamily="18" charset="0"/>
              <a:ea typeface="Times New Roman" panose="02020603050405020304" pitchFamily="18" charset="0"/>
            </a:endParaRPr>
          </a:p>
        </p:txBody>
      </p:sp>
      <p:sp>
        <p:nvSpPr>
          <p:cNvPr id="10" name="CasellaDiTesto 9">
            <a:extLst>
              <a:ext uri="{FF2B5EF4-FFF2-40B4-BE49-F238E27FC236}">
                <a16:creationId xmlns:a16="http://schemas.microsoft.com/office/drawing/2014/main" id="{D71F75B4-F749-5C61-391E-18C7080AD1DD}"/>
              </a:ext>
            </a:extLst>
          </p:cNvPr>
          <p:cNvSpPr txBox="1"/>
          <p:nvPr/>
        </p:nvSpPr>
        <p:spPr>
          <a:xfrm>
            <a:off x="0" y="1905980"/>
            <a:ext cx="6140368" cy="2108269"/>
          </a:xfrm>
          <a:prstGeom prst="rect">
            <a:avLst/>
          </a:prstGeom>
          <a:noFill/>
        </p:spPr>
        <p:txBody>
          <a:bodyPr wrap="square">
            <a:spAutoFit/>
          </a:bodyPr>
          <a:lstStyle/>
          <a:p>
            <a:r>
              <a:rPr lang="en-US" sz="1800" b="1" dirty="0">
                <a:effectLst/>
                <a:latin typeface="NaomiSansEFNMedium"/>
                <a:ea typeface="Times New Roman" panose="02020603050405020304" pitchFamily="18" charset="0"/>
              </a:rPr>
              <a:t>Follow-up after bariatric surgery: are we effective enough? </a:t>
            </a:r>
            <a:r>
              <a:rPr lang="en-US" sz="1200" dirty="0" err="1">
                <a:effectLst/>
                <a:latin typeface="NaomiSansEFNLight"/>
                <a:ea typeface="Times New Roman" panose="02020603050405020304" pitchFamily="18" charset="0"/>
              </a:rPr>
              <a:t>Videosurgery</a:t>
            </a:r>
            <a:r>
              <a:rPr lang="en-US" sz="1200" dirty="0">
                <a:effectLst/>
                <a:latin typeface="NaomiSansEFNLight"/>
                <a:ea typeface="Times New Roman" panose="02020603050405020304" pitchFamily="18" charset="0"/>
              </a:rPr>
              <a:t> </a:t>
            </a:r>
            <a:r>
              <a:rPr lang="en-US" sz="1200" dirty="0" err="1">
                <a:effectLst/>
                <a:latin typeface="NaomiSansEFNLight"/>
                <a:ea typeface="Times New Roman" panose="02020603050405020304" pitchFamily="18" charset="0"/>
              </a:rPr>
              <a:t>Miniinv</a:t>
            </a:r>
            <a:r>
              <a:rPr lang="en-US" sz="1200" dirty="0">
                <a:effectLst/>
                <a:latin typeface="NaomiSansEFNLight"/>
                <a:ea typeface="Times New Roman" panose="02020603050405020304" pitchFamily="18" charset="0"/>
              </a:rPr>
              <a:t> 2022; 17 (2): 299–302</a:t>
            </a:r>
            <a:r>
              <a:rPr lang="en-US" sz="700" dirty="0">
                <a:effectLst/>
                <a:latin typeface="NaomiSansEFNLight"/>
                <a:ea typeface="Times New Roman" panose="02020603050405020304" pitchFamily="18" charset="0"/>
              </a:rPr>
              <a:t> </a:t>
            </a:r>
          </a:p>
          <a:p>
            <a:r>
              <a:rPr lang="en-US" sz="1800" dirty="0">
                <a:effectLst/>
                <a:latin typeface="NaomiSansEFNLight"/>
                <a:ea typeface="Times New Roman" panose="02020603050405020304" pitchFamily="18" charset="0"/>
              </a:rPr>
              <a:t>Although these values are highly unsatisfactory in the 1-year follow-up, they get worse on a 2-year basis because less than 1 in 10 patients had follow-up data collected at that time. follow-up may also allow bariatric surgery studies to obtain data that genuinely reflect the features of this treatment. </a:t>
            </a:r>
            <a:endParaRPr lang="it-IT" sz="1800" dirty="0">
              <a:effectLst/>
              <a:latin typeface="Times New Roman" panose="02020603050405020304" pitchFamily="18" charset="0"/>
              <a:ea typeface="Times New Roman" panose="02020603050405020304" pitchFamily="18" charset="0"/>
            </a:endParaRPr>
          </a:p>
          <a:p>
            <a:endParaRPr lang="it-IT"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31579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4552898-5AAC-E188-5F55-A071179B52B6}"/>
              </a:ext>
            </a:extLst>
          </p:cNvPr>
          <p:cNvSpPr txBox="1"/>
          <p:nvPr/>
        </p:nvSpPr>
        <p:spPr>
          <a:xfrm>
            <a:off x="674914" y="1182231"/>
            <a:ext cx="10842172" cy="3737946"/>
          </a:xfrm>
          <a:prstGeom prst="rect">
            <a:avLst/>
          </a:prstGeom>
          <a:noFill/>
        </p:spPr>
        <p:txBody>
          <a:bodyPr wrap="square" rtlCol="0">
            <a:spAutoFit/>
          </a:bodyPr>
          <a:lstStyle/>
          <a:p>
            <a:pPr>
              <a:lnSpc>
                <a:spcPct val="150000"/>
              </a:lnSpc>
            </a:pPr>
            <a:r>
              <a:rPr lang="it-IT" sz="2000" b="1" dirty="0"/>
              <a:t>La mia storia </a:t>
            </a:r>
            <a:r>
              <a:rPr lang="it-IT" sz="2000" dirty="0"/>
              <a:t>(circa il 90% dei vostri operati ha le mie caratteristiche)</a:t>
            </a:r>
          </a:p>
          <a:p>
            <a:pPr marL="342900" indent="-342900">
              <a:lnSpc>
                <a:spcPct val="150000"/>
              </a:lnSpc>
              <a:buFont typeface="Arial" panose="020B0604020202020204" pitchFamily="34" charset="0"/>
              <a:buChar char="•"/>
            </a:pPr>
            <a:r>
              <a:rPr lang="it-IT" sz="2000" dirty="0"/>
              <a:t>nata nel 1974; prima dieta a 3 anni in ospedale pediatrico; a 8 un dietologo mi dette medicine contenenti anfetamine. E da lì tutto e di più! </a:t>
            </a:r>
          </a:p>
          <a:p>
            <a:pPr marL="342900" indent="-342900">
              <a:lnSpc>
                <a:spcPct val="150000"/>
              </a:lnSpc>
              <a:buFont typeface="Arial" panose="020B0604020202020204" pitchFamily="34" charset="0"/>
              <a:buChar char="•"/>
            </a:pPr>
            <a:r>
              <a:rPr lang="it-IT" sz="2000" b="1" dirty="0"/>
              <a:t>1991</a:t>
            </a:r>
            <a:r>
              <a:rPr lang="it-IT" sz="2000" dirty="0"/>
              <a:t> (17 anni), 95 kg, BMI 37, </a:t>
            </a:r>
            <a:r>
              <a:rPr lang="it-IT" sz="2000" b="1" u="sng" dirty="0"/>
              <a:t>diversione </a:t>
            </a:r>
            <a:r>
              <a:rPr lang="it-IT" sz="2000" b="1" u="sng" dirty="0" err="1"/>
              <a:t>bilio</a:t>
            </a:r>
            <a:r>
              <a:rPr lang="it-IT" sz="2000" b="1" u="sng" dirty="0"/>
              <a:t>-pancreatica </a:t>
            </a:r>
            <a:r>
              <a:rPr lang="it-IT" sz="2000" dirty="0"/>
              <a:t>per mia scelta irremovibile; persi 15 Kg.</a:t>
            </a:r>
          </a:p>
          <a:p>
            <a:pPr marL="342900" indent="-342900">
              <a:lnSpc>
                <a:spcPct val="150000"/>
              </a:lnSpc>
              <a:buFont typeface="Arial" panose="020B0604020202020204" pitchFamily="34" charset="0"/>
              <a:buChar char="•"/>
            </a:pPr>
            <a:endParaRPr lang="it-IT" sz="2000" dirty="0"/>
          </a:p>
          <a:p>
            <a:pPr marL="342900" indent="-342900">
              <a:lnSpc>
                <a:spcPct val="150000"/>
              </a:lnSpc>
              <a:buFont typeface="Arial" panose="020B0604020202020204" pitchFamily="34" charset="0"/>
              <a:buChar char="•"/>
            </a:pPr>
            <a:endParaRPr lang="it-IT" sz="2000" b="1" dirty="0"/>
          </a:p>
          <a:p>
            <a:pPr marL="342900" indent="-342900">
              <a:lnSpc>
                <a:spcPct val="150000"/>
              </a:lnSpc>
              <a:buFont typeface="Arial" panose="020B0604020202020204" pitchFamily="34" charset="0"/>
              <a:buChar char="•"/>
            </a:pPr>
            <a:r>
              <a:rPr lang="it-IT" sz="2000" b="1" dirty="0"/>
              <a:t>2007</a:t>
            </a:r>
            <a:r>
              <a:rPr lang="it-IT" sz="2000" dirty="0"/>
              <a:t> venni da lei per anemia cronica, malassorbimento, continue e terribili scariche intestinali e per il peso di 100 kg.  </a:t>
            </a:r>
          </a:p>
        </p:txBody>
      </p:sp>
      <p:sp>
        <p:nvSpPr>
          <p:cNvPr id="4" name="Titolo 2">
            <a:extLst>
              <a:ext uri="{FF2B5EF4-FFF2-40B4-BE49-F238E27FC236}">
                <a16:creationId xmlns:a16="http://schemas.microsoft.com/office/drawing/2014/main" id="{4A626A4A-5B51-3263-37A5-4118756B000A}"/>
              </a:ext>
            </a:extLst>
          </p:cNvPr>
          <p:cNvSpPr txBox="1">
            <a:spLocks/>
          </p:cNvSpPr>
          <p:nvPr/>
        </p:nvSpPr>
        <p:spPr>
          <a:xfrm>
            <a:off x="936171" y="104173"/>
            <a:ext cx="10319658" cy="646331"/>
          </a:xfrm>
          <a:prstGeom prst="rect">
            <a:avLst/>
          </a:prstGeom>
        </p:spPr>
        <p:txBody>
          <a:bodyPr wrap="square">
            <a:sp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algn="ctr"/>
            <a:r>
              <a:rPr lang="it-IT" sz="4000" b="0" cap="small" dirty="0">
                <a:solidFill>
                  <a:schemeClr val="tx1"/>
                </a:solidFill>
              </a:rPr>
              <a:t>Se l’avessi saputo!</a:t>
            </a:r>
          </a:p>
        </p:txBody>
      </p:sp>
      <p:sp>
        <p:nvSpPr>
          <p:cNvPr id="3" name="Freccia giù 2">
            <a:extLst>
              <a:ext uri="{FF2B5EF4-FFF2-40B4-BE49-F238E27FC236}">
                <a16:creationId xmlns:a16="http://schemas.microsoft.com/office/drawing/2014/main" id="{FCF39C9B-F896-9899-E0F8-C0F506BFFBE9}"/>
              </a:ext>
            </a:extLst>
          </p:cNvPr>
          <p:cNvSpPr/>
          <p:nvPr/>
        </p:nvSpPr>
        <p:spPr>
          <a:xfrm>
            <a:off x="1237187" y="3148506"/>
            <a:ext cx="245796" cy="737166"/>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 name="CasellaDiTesto 4">
            <a:extLst>
              <a:ext uri="{FF2B5EF4-FFF2-40B4-BE49-F238E27FC236}">
                <a16:creationId xmlns:a16="http://schemas.microsoft.com/office/drawing/2014/main" id="{02D6C977-72A7-D3D3-65C8-F10502D28894}"/>
              </a:ext>
            </a:extLst>
          </p:cNvPr>
          <p:cNvSpPr txBox="1"/>
          <p:nvPr/>
        </p:nvSpPr>
        <p:spPr>
          <a:xfrm>
            <a:off x="1541732" y="3162503"/>
            <a:ext cx="1007047" cy="707886"/>
          </a:xfrm>
          <a:prstGeom prst="rect">
            <a:avLst/>
          </a:prstGeom>
          <a:noFill/>
        </p:spPr>
        <p:txBody>
          <a:bodyPr wrap="square" rtlCol="0">
            <a:spAutoFit/>
          </a:bodyPr>
          <a:lstStyle/>
          <a:p>
            <a:pPr algn="ctr"/>
            <a:r>
              <a:rPr lang="en-US" sz="2000" dirty="0">
                <a:solidFill>
                  <a:srgbClr val="FF0000"/>
                </a:solidFill>
              </a:rPr>
              <a:t>16 anni dopo</a:t>
            </a:r>
          </a:p>
        </p:txBody>
      </p:sp>
    </p:spTree>
    <p:extLst>
      <p:ext uri="{BB962C8B-B14F-4D97-AF65-F5344CB8AC3E}">
        <p14:creationId xmlns:p14="http://schemas.microsoft.com/office/powerpoint/2010/main" val="422760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4552898-5AAC-E188-5F55-A071179B52B6}"/>
              </a:ext>
            </a:extLst>
          </p:cNvPr>
          <p:cNvSpPr txBox="1"/>
          <p:nvPr/>
        </p:nvSpPr>
        <p:spPr>
          <a:xfrm>
            <a:off x="674914" y="1182231"/>
            <a:ext cx="10842172" cy="5122941"/>
          </a:xfrm>
          <a:prstGeom prst="rect">
            <a:avLst/>
          </a:prstGeom>
          <a:noFill/>
        </p:spPr>
        <p:txBody>
          <a:bodyPr wrap="square" rtlCol="0">
            <a:spAutoFit/>
          </a:bodyPr>
          <a:lstStyle>
            <a:defPPr rtl="0">
              <a:defRPr lang="it-it"/>
            </a:defPPr>
            <a:lvl1pPr>
              <a:lnSpc>
                <a:spcPct val="150000"/>
              </a:lnSpc>
              <a:defRPr sz="2000" b="1"/>
            </a:lvl1pPr>
          </a:lstStyle>
          <a:p>
            <a:pPr marL="342900" indent="-342900">
              <a:buFont typeface="Arial" panose="020B0604020202020204" pitchFamily="34" charset="0"/>
              <a:buChar char="•"/>
            </a:pPr>
            <a:r>
              <a:rPr lang="it-IT" b="0" dirty="0"/>
              <a:t>Gennaio 2007 </a:t>
            </a:r>
            <a:r>
              <a:rPr lang="it-IT" u="sng" dirty="0"/>
              <a:t>restaurazione funzionale con anastomosi laparoscopica latero-laterale</a:t>
            </a:r>
            <a:r>
              <a:rPr lang="it-IT" b="0" dirty="0"/>
              <a:t>; 104 Kg</a:t>
            </a:r>
          </a:p>
          <a:p>
            <a:pPr marL="342900" indent="-342900">
              <a:buFont typeface="Arial" panose="020B0604020202020204" pitchFamily="34" charset="0"/>
              <a:buChar char="•"/>
            </a:pPr>
            <a:r>
              <a:rPr lang="it-IT" b="0" dirty="0"/>
              <a:t>Agosto 2007 </a:t>
            </a:r>
            <a:r>
              <a:rPr lang="it-IT" u="sng" dirty="0"/>
              <a:t>bendaggio gastrico</a:t>
            </a:r>
            <a:r>
              <a:rPr lang="it-IT" b="0" dirty="0"/>
              <a:t>; 84 Kg</a:t>
            </a:r>
          </a:p>
          <a:p>
            <a:pPr marL="342900" indent="-342900">
              <a:buFont typeface="Arial" panose="020B0604020202020204" pitchFamily="34" charset="0"/>
              <a:buChar char="•"/>
            </a:pPr>
            <a:r>
              <a:rPr lang="it-IT" b="0" dirty="0"/>
              <a:t> Settembre 2009 </a:t>
            </a:r>
            <a:r>
              <a:rPr lang="it-IT" u="sng" dirty="0" err="1"/>
              <a:t>addominoplastica</a:t>
            </a:r>
            <a:endParaRPr lang="it-IT" u="sng" dirty="0"/>
          </a:p>
          <a:p>
            <a:endParaRPr lang="it-IT" b="0" dirty="0"/>
          </a:p>
          <a:p>
            <a:pPr marL="342900" indent="-342900">
              <a:buFont typeface="Arial" panose="020B0604020202020204" pitchFamily="34" charset="0"/>
              <a:buChar char="•"/>
            </a:pPr>
            <a:r>
              <a:rPr lang="it-IT" b="0" dirty="0"/>
              <a:t>2014 gravidanza gemellare, lutto familiare; 90 Kg </a:t>
            </a:r>
          </a:p>
          <a:p>
            <a:pPr marL="342900" indent="-342900">
              <a:buFont typeface="Arial" panose="020B0604020202020204" pitchFamily="34" charset="0"/>
              <a:buChar char="•"/>
            </a:pPr>
            <a:r>
              <a:rPr lang="it-IT" b="0" dirty="0"/>
              <a:t>2015 </a:t>
            </a:r>
            <a:r>
              <a:rPr lang="it-IT" u="sng" dirty="0"/>
              <a:t>riposizionamento laparoscopico del bendaggio </a:t>
            </a:r>
            <a:r>
              <a:rPr lang="it-IT" b="0" dirty="0"/>
              <a:t>per dilatazione</a:t>
            </a:r>
          </a:p>
          <a:p>
            <a:pPr marL="342900" indent="-342900">
              <a:buFont typeface="Arial" panose="020B0604020202020204" pitchFamily="34" charset="0"/>
              <a:buChar char="•"/>
            </a:pPr>
            <a:endParaRPr lang="it-IT" b="0" dirty="0"/>
          </a:p>
          <a:p>
            <a:pPr marL="342900" indent="-342900">
              <a:buFont typeface="Arial" panose="020B0604020202020204" pitchFamily="34" charset="0"/>
              <a:buChar char="•"/>
            </a:pPr>
            <a:endParaRPr lang="it-IT" b="0" dirty="0"/>
          </a:p>
          <a:p>
            <a:pPr marL="342900" indent="-342900">
              <a:buFont typeface="Arial" panose="020B0604020202020204" pitchFamily="34" charset="0"/>
              <a:buChar char="•"/>
            </a:pPr>
            <a:r>
              <a:rPr lang="it-IT" b="0" dirty="0"/>
              <a:t>Scompare dal 2019 fino a una mail di agosto 2024: «dal COVID le cose sono cambiate; paura di dirle di aver fallito...; sono in lista per </a:t>
            </a:r>
            <a:r>
              <a:rPr lang="it-IT" b="0" dirty="0">
                <a:solidFill>
                  <a:srgbClr val="FF0000"/>
                </a:solidFill>
              </a:rPr>
              <a:t>sleeve</a:t>
            </a:r>
            <a:r>
              <a:rPr lang="it-IT" b="0" dirty="0"/>
              <a:t>;»</a:t>
            </a:r>
          </a:p>
          <a:p>
            <a:pPr marL="342900" indent="-342900">
              <a:buFont typeface="Arial" panose="020B0604020202020204" pitchFamily="34" charset="0"/>
              <a:buChar char="•"/>
            </a:pPr>
            <a:endParaRPr lang="it-IT" b="0" dirty="0"/>
          </a:p>
        </p:txBody>
      </p:sp>
      <p:sp>
        <p:nvSpPr>
          <p:cNvPr id="4" name="Titolo 2">
            <a:extLst>
              <a:ext uri="{FF2B5EF4-FFF2-40B4-BE49-F238E27FC236}">
                <a16:creationId xmlns:a16="http://schemas.microsoft.com/office/drawing/2014/main" id="{4A626A4A-5B51-3263-37A5-4118756B000A}"/>
              </a:ext>
            </a:extLst>
          </p:cNvPr>
          <p:cNvSpPr txBox="1">
            <a:spLocks/>
          </p:cNvSpPr>
          <p:nvPr/>
        </p:nvSpPr>
        <p:spPr>
          <a:xfrm>
            <a:off x="936171" y="104173"/>
            <a:ext cx="10319658" cy="646331"/>
          </a:xfrm>
          <a:prstGeom prst="rect">
            <a:avLst/>
          </a:prstGeom>
        </p:spPr>
        <p:txBody>
          <a:bodyPr wrap="square">
            <a:sp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algn="ctr"/>
            <a:r>
              <a:rPr lang="it-IT" sz="4000" b="0" cap="small" dirty="0">
                <a:solidFill>
                  <a:schemeClr val="tx1"/>
                </a:solidFill>
              </a:rPr>
              <a:t>Se l’avessi saputo!</a:t>
            </a:r>
          </a:p>
        </p:txBody>
      </p:sp>
      <p:sp>
        <p:nvSpPr>
          <p:cNvPr id="3" name="Freccia giù 2">
            <a:extLst>
              <a:ext uri="{FF2B5EF4-FFF2-40B4-BE49-F238E27FC236}">
                <a16:creationId xmlns:a16="http://schemas.microsoft.com/office/drawing/2014/main" id="{FCF39C9B-F896-9899-E0F8-C0F506BFFBE9}"/>
              </a:ext>
            </a:extLst>
          </p:cNvPr>
          <p:cNvSpPr/>
          <p:nvPr/>
        </p:nvSpPr>
        <p:spPr>
          <a:xfrm>
            <a:off x="5268011" y="2210075"/>
            <a:ext cx="245796" cy="876026"/>
          </a:xfrm>
          <a:prstGeom prst="down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 name="CasellaDiTesto 4">
            <a:extLst>
              <a:ext uri="{FF2B5EF4-FFF2-40B4-BE49-F238E27FC236}">
                <a16:creationId xmlns:a16="http://schemas.microsoft.com/office/drawing/2014/main" id="{02D6C977-72A7-D3D3-65C8-F10502D28894}"/>
              </a:ext>
            </a:extLst>
          </p:cNvPr>
          <p:cNvSpPr txBox="1"/>
          <p:nvPr/>
        </p:nvSpPr>
        <p:spPr>
          <a:xfrm>
            <a:off x="5513807" y="2294145"/>
            <a:ext cx="3926007" cy="707886"/>
          </a:xfrm>
          <a:prstGeom prst="rect">
            <a:avLst/>
          </a:prstGeom>
          <a:noFill/>
        </p:spPr>
        <p:txBody>
          <a:bodyPr wrap="square" rtlCol="0">
            <a:spAutoFit/>
          </a:bodyPr>
          <a:lstStyle/>
          <a:p>
            <a:pPr algn="ctr"/>
            <a:r>
              <a:rPr lang="it-IT" sz="2000" dirty="0">
                <a:solidFill>
                  <a:srgbClr val="00B050"/>
                </a:solidFill>
              </a:rPr>
              <a:t>Per 7 anni regolari controlli team</a:t>
            </a:r>
          </a:p>
          <a:p>
            <a:pPr algn="ctr"/>
            <a:r>
              <a:rPr lang="it-IT" sz="2000" dirty="0">
                <a:solidFill>
                  <a:srgbClr val="00B050"/>
                </a:solidFill>
              </a:rPr>
              <a:t>Peso stabile 65 Kg</a:t>
            </a:r>
          </a:p>
        </p:txBody>
      </p:sp>
      <p:sp>
        <p:nvSpPr>
          <p:cNvPr id="6" name="Freccia giù 5">
            <a:extLst>
              <a:ext uri="{FF2B5EF4-FFF2-40B4-BE49-F238E27FC236}">
                <a16:creationId xmlns:a16="http://schemas.microsoft.com/office/drawing/2014/main" id="{4F06637F-67EE-FCEA-CF59-9A3861B83DAF}"/>
              </a:ext>
            </a:extLst>
          </p:cNvPr>
          <p:cNvSpPr/>
          <p:nvPr/>
        </p:nvSpPr>
        <p:spPr>
          <a:xfrm>
            <a:off x="5268011" y="4113945"/>
            <a:ext cx="245796" cy="876026"/>
          </a:xfrm>
          <a:prstGeom prst="down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 name="CasellaDiTesto 6">
            <a:extLst>
              <a:ext uri="{FF2B5EF4-FFF2-40B4-BE49-F238E27FC236}">
                <a16:creationId xmlns:a16="http://schemas.microsoft.com/office/drawing/2014/main" id="{18B3EC10-2114-75B4-11A6-2F6D87E59B9F}"/>
              </a:ext>
            </a:extLst>
          </p:cNvPr>
          <p:cNvSpPr txBox="1"/>
          <p:nvPr/>
        </p:nvSpPr>
        <p:spPr>
          <a:xfrm>
            <a:off x="5513807" y="4198015"/>
            <a:ext cx="3926007" cy="707886"/>
          </a:xfrm>
          <a:prstGeom prst="rect">
            <a:avLst/>
          </a:prstGeom>
          <a:noFill/>
        </p:spPr>
        <p:txBody>
          <a:bodyPr wrap="square" rtlCol="0">
            <a:spAutoFit/>
          </a:bodyPr>
          <a:lstStyle/>
          <a:p>
            <a:pPr algn="ctr"/>
            <a:r>
              <a:rPr lang="it-IT" sz="2000" dirty="0">
                <a:solidFill>
                  <a:srgbClr val="00B050"/>
                </a:solidFill>
              </a:rPr>
              <a:t>Per 4 anni regolari controlli team</a:t>
            </a:r>
          </a:p>
          <a:p>
            <a:pPr algn="ctr"/>
            <a:r>
              <a:rPr lang="it-IT" sz="2000" dirty="0">
                <a:solidFill>
                  <a:srgbClr val="00B050"/>
                </a:solidFill>
              </a:rPr>
              <a:t>Peso stabile 75 Kg</a:t>
            </a:r>
          </a:p>
        </p:txBody>
      </p:sp>
    </p:spTree>
    <p:extLst>
      <p:ext uri="{BB962C8B-B14F-4D97-AF65-F5344CB8AC3E}">
        <p14:creationId xmlns:p14="http://schemas.microsoft.com/office/powerpoint/2010/main" val="3594479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4552898-5AAC-E188-5F55-A071179B52B6}"/>
              </a:ext>
            </a:extLst>
          </p:cNvPr>
          <p:cNvSpPr txBox="1"/>
          <p:nvPr/>
        </p:nvSpPr>
        <p:spPr>
          <a:xfrm>
            <a:off x="674914" y="1182231"/>
            <a:ext cx="10842172" cy="4661276"/>
          </a:xfrm>
          <a:prstGeom prst="rect">
            <a:avLst/>
          </a:prstGeom>
          <a:noFill/>
        </p:spPr>
        <p:txBody>
          <a:bodyPr wrap="square" rtlCol="0">
            <a:spAutoFit/>
          </a:bodyPr>
          <a:lstStyle>
            <a:defPPr rtl="0">
              <a:defRPr lang="it-it"/>
            </a:defPPr>
            <a:lvl1pPr marL="342900" indent="-342900">
              <a:lnSpc>
                <a:spcPct val="150000"/>
              </a:lnSpc>
              <a:buFont typeface="Arial" panose="020B0604020202020204" pitchFamily="34" charset="0"/>
              <a:buChar char="•"/>
              <a:defRPr sz="2000" b="0"/>
            </a:lvl1pPr>
          </a:lstStyle>
          <a:p>
            <a:pPr marL="0" indent="0">
              <a:buNone/>
            </a:pPr>
            <a:r>
              <a:rPr lang="it-IT" b="1" dirty="0"/>
              <a:t>La mia storia e il mio segreto svelato</a:t>
            </a:r>
          </a:p>
          <a:p>
            <a:r>
              <a:rPr lang="it-IT" dirty="0"/>
              <a:t>Aprile 2025: «Niente sleeve! Tolto bendaggio rotto?! </a:t>
            </a:r>
          </a:p>
          <a:p>
            <a:pPr marL="0" indent="0">
              <a:buNone/>
            </a:pPr>
            <a:r>
              <a:rPr lang="it-IT" dirty="0"/>
              <a:t>Sembra una magia! Sono quasi al peso di arrivo e sono molto felice ed orgogliosa perché </a:t>
            </a:r>
            <a:r>
              <a:rPr lang="it-IT" b="1" dirty="0"/>
              <a:t>seguo una dieta rigidissima (magnetica)!» </a:t>
            </a:r>
          </a:p>
          <a:p>
            <a:pPr marL="0" indent="0">
              <a:buNone/>
            </a:pPr>
            <a:endParaRPr lang="it-IT" b="1" dirty="0"/>
          </a:p>
          <a:p>
            <a:pPr marL="0" indent="0">
              <a:buNone/>
            </a:pPr>
            <a:r>
              <a:rPr lang="it-IT" b="1" dirty="0"/>
              <a:t>Considerazione dalla parte del paziente (una storia a lieto fine)</a:t>
            </a:r>
          </a:p>
          <a:p>
            <a:pPr marL="0" indent="0">
              <a:buNone/>
            </a:pPr>
            <a:endParaRPr lang="it-IT" b="1" dirty="0"/>
          </a:p>
          <a:p>
            <a:pPr marL="0" indent="0">
              <a:buNone/>
            </a:pPr>
            <a:r>
              <a:rPr lang="it-IT" b="1" dirty="0"/>
              <a:t>M’è andata bene! Ho saputo sfruttare: un </a:t>
            </a:r>
            <a:r>
              <a:rPr lang="it-IT" b="1" dirty="0">
                <a:solidFill>
                  <a:srgbClr val="00B050"/>
                </a:solidFill>
              </a:rPr>
              <a:t>percorso interdisciplinare </a:t>
            </a:r>
            <a:r>
              <a:rPr lang="it-IT" b="1" dirty="0"/>
              <a:t>per riprendere in mano le scelte per la mia vita, la </a:t>
            </a:r>
            <a:r>
              <a:rPr lang="it-IT" b="1" dirty="0">
                <a:solidFill>
                  <a:srgbClr val="00B050"/>
                </a:solidFill>
              </a:rPr>
              <a:t>restaurazione</a:t>
            </a:r>
            <a:r>
              <a:rPr lang="it-IT" b="1" dirty="0"/>
              <a:t>, una </a:t>
            </a:r>
            <a:r>
              <a:rPr lang="it-IT" b="1" dirty="0">
                <a:solidFill>
                  <a:srgbClr val="00B050"/>
                </a:solidFill>
              </a:rPr>
              <a:t>procedura reversibile</a:t>
            </a:r>
          </a:p>
          <a:p>
            <a:pPr marL="0" indent="0">
              <a:buNone/>
            </a:pPr>
            <a:r>
              <a:rPr lang="it-IT" b="1" dirty="0"/>
              <a:t>La «dieta» è ora una </a:t>
            </a:r>
            <a:r>
              <a:rPr lang="it-IT" b="1" dirty="0">
                <a:solidFill>
                  <a:srgbClr val="00B050"/>
                </a:solidFill>
              </a:rPr>
              <a:t>gioia</a:t>
            </a:r>
            <a:r>
              <a:rPr lang="it-IT" b="1" dirty="0"/>
              <a:t>…</a:t>
            </a:r>
          </a:p>
        </p:txBody>
      </p:sp>
      <p:sp>
        <p:nvSpPr>
          <p:cNvPr id="4" name="Titolo 2">
            <a:extLst>
              <a:ext uri="{FF2B5EF4-FFF2-40B4-BE49-F238E27FC236}">
                <a16:creationId xmlns:a16="http://schemas.microsoft.com/office/drawing/2014/main" id="{4A626A4A-5B51-3263-37A5-4118756B000A}"/>
              </a:ext>
            </a:extLst>
          </p:cNvPr>
          <p:cNvSpPr txBox="1">
            <a:spLocks/>
          </p:cNvSpPr>
          <p:nvPr/>
        </p:nvSpPr>
        <p:spPr>
          <a:xfrm>
            <a:off x="936171" y="104173"/>
            <a:ext cx="10319658" cy="646331"/>
          </a:xfrm>
          <a:prstGeom prst="rect">
            <a:avLst/>
          </a:prstGeom>
        </p:spPr>
        <p:txBody>
          <a:bodyPr wrap="square">
            <a:sp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algn="ctr"/>
            <a:r>
              <a:rPr lang="it-IT" sz="4000" b="0" cap="small" dirty="0">
                <a:solidFill>
                  <a:schemeClr val="tx1"/>
                </a:solidFill>
              </a:rPr>
              <a:t>Se l’avessi saputo!</a:t>
            </a:r>
          </a:p>
        </p:txBody>
      </p:sp>
    </p:spTree>
    <p:extLst>
      <p:ext uri="{BB962C8B-B14F-4D97-AF65-F5344CB8AC3E}">
        <p14:creationId xmlns:p14="http://schemas.microsoft.com/office/powerpoint/2010/main" val="1532217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2">
            <a:extLst>
              <a:ext uri="{FF2B5EF4-FFF2-40B4-BE49-F238E27FC236}">
                <a16:creationId xmlns:a16="http://schemas.microsoft.com/office/drawing/2014/main" id="{4A626A4A-5B51-3263-37A5-4118756B000A}"/>
              </a:ext>
            </a:extLst>
          </p:cNvPr>
          <p:cNvSpPr txBox="1">
            <a:spLocks/>
          </p:cNvSpPr>
          <p:nvPr/>
        </p:nvSpPr>
        <p:spPr>
          <a:xfrm>
            <a:off x="936171" y="104173"/>
            <a:ext cx="10319658" cy="646331"/>
          </a:xfrm>
          <a:prstGeom prst="rect">
            <a:avLst/>
          </a:prstGeom>
        </p:spPr>
        <p:txBody>
          <a:bodyPr wrap="square">
            <a:sp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algn="ctr"/>
            <a:r>
              <a:rPr lang="it-IT" sz="4000" b="0" cap="small" dirty="0">
                <a:solidFill>
                  <a:schemeClr val="tx1"/>
                </a:solidFill>
              </a:rPr>
              <a:t>Se l’avessi saputo!</a:t>
            </a:r>
          </a:p>
        </p:txBody>
      </p:sp>
      <p:sp>
        <p:nvSpPr>
          <p:cNvPr id="5" name="CasellaDiTesto 4">
            <a:extLst>
              <a:ext uri="{FF2B5EF4-FFF2-40B4-BE49-F238E27FC236}">
                <a16:creationId xmlns:a16="http://schemas.microsoft.com/office/drawing/2014/main" id="{54D1A2E6-E092-E13A-27E5-1A23429D283D}"/>
              </a:ext>
            </a:extLst>
          </p:cNvPr>
          <p:cNvSpPr txBox="1"/>
          <p:nvPr/>
        </p:nvSpPr>
        <p:spPr>
          <a:xfrm>
            <a:off x="3048000" y="750504"/>
            <a:ext cx="6096000" cy="707886"/>
          </a:xfrm>
          <a:prstGeom prst="rect">
            <a:avLst/>
          </a:prstGeom>
          <a:noFill/>
        </p:spPr>
        <p:txBody>
          <a:bodyPr wrap="square">
            <a:spAutoFit/>
          </a:bodyPr>
          <a:lstStyle/>
          <a:p>
            <a:pPr algn="ctr"/>
            <a:r>
              <a:rPr lang="it-IT" sz="2000" dirty="0"/>
              <a:t>una storia per un «trattamento appropriato oggi»</a:t>
            </a:r>
          </a:p>
          <a:p>
            <a:pPr algn="ctr"/>
            <a:r>
              <a:rPr lang="it-IT" sz="2000" dirty="0"/>
              <a:t>le nostre attuali soluzioni alle sue criticità</a:t>
            </a:r>
          </a:p>
        </p:txBody>
      </p:sp>
      <p:sp>
        <p:nvSpPr>
          <p:cNvPr id="6" name="CasellaDiTesto 5">
            <a:extLst>
              <a:ext uri="{FF2B5EF4-FFF2-40B4-BE49-F238E27FC236}">
                <a16:creationId xmlns:a16="http://schemas.microsoft.com/office/drawing/2014/main" id="{35815BD9-F1A1-C740-E749-B0ADDEB37D44}"/>
              </a:ext>
            </a:extLst>
          </p:cNvPr>
          <p:cNvSpPr txBox="1"/>
          <p:nvPr/>
        </p:nvSpPr>
        <p:spPr>
          <a:xfrm>
            <a:off x="400881" y="2058747"/>
            <a:ext cx="5294242" cy="2075953"/>
          </a:xfrm>
          <a:prstGeom prst="rect">
            <a:avLst/>
          </a:prstGeom>
          <a:noFill/>
        </p:spPr>
        <p:txBody>
          <a:bodyPr wrap="square" rtlCol="0">
            <a:spAutoFit/>
          </a:bodyPr>
          <a:lstStyle>
            <a:defPPr rtl="0">
              <a:defRPr lang="it-it"/>
            </a:defPPr>
            <a:lvl1pPr indent="0">
              <a:lnSpc>
                <a:spcPct val="150000"/>
              </a:lnSpc>
              <a:buFont typeface="Arial" panose="020B0604020202020204" pitchFamily="34" charset="0"/>
              <a:buNone/>
              <a:defRPr sz="2000" b="1"/>
            </a:lvl1pPr>
          </a:lstStyle>
          <a:p>
            <a:pPr algn="ctr"/>
            <a:r>
              <a:rPr lang="en-US" sz="2800" b="0" dirty="0"/>
              <a:t>La </a:t>
            </a:r>
            <a:r>
              <a:rPr lang="en-US" sz="2800" b="0" dirty="0" err="1"/>
              <a:t>storia</a:t>
            </a:r>
            <a:r>
              <a:rPr lang="en-US" sz="2800" b="0" dirty="0"/>
              <a:t> e le </a:t>
            </a:r>
            <a:r>
              <a:rPr lang="en-US" sz="2800" b="0" dirty="0" err="1">
                <a:solidFill>
                  <a:srgbClr val="FF0000"/>
                </a:solidFill>
              </a:rPr>
              <a:t>criticità</a:t>
            </a:r>
            <a:endParaRPr lang="en-US" sz="2800" b="0" dirty="0">
              <a:solidFill>
                <a:srgbClr val="FF0000"/>
              </a:solidFill>
            </a:endParaRPr>
          </a:p>
          <a:p>
            <a:r>
              <a:rPr lang="en-US" b="0" dirty="0"/>
              <a:t>1° punto: la </a:t>
            </a:r>
            <a:r>
              <a:rPr lang="en-US" b="0" dirty="0" err="1"/>
              <a:t>scelta</a:t>
            </a:r>
            <a:r>
              <a:rPr lang="en-US" b="0" dirty="0"/>
              <a:t> del </a:t>
            </a:r>
            <a:r>
              <a:rPr lang="en-US" b="0" dirty="0">
                <a:solidFill>
                  <a:srgbClr val="FF0000"/>
                </a:solidFill>
              </a:rPr>
              <a:t>“disagio”</a:t>
            </a:r>
          </a:p>
          <a:p>
            <a:r>
              <a:rPr lang="en-US" b="0" dirty="0"/>
              <a:t>2° punto: </a:t>
            </a:r>
            <a:r>
              <a:rPr lang="en-US" b="0" dirty="0" err="1"/>
              <a:t>chirurgia</a:t>
            </a:r>
            <a:r>
              <a:rPr lang="en-US" b="0" dirty="0"/>
              <a:t> </a:t>
            </a:r>
            <a:r>
              <a:rPr lang="en-US" b="0" dirty="0">
                <a:solidFill>
                  <a:srgbClr val="FF0000"/>
                </a:solidFill>
              </a:rPr>
              <a:t>“</a:t>
            </a:r>
            <a:r>
              <a:rPr lang="en-US" b="0" dirty="0" err="1">
                <a:solidFill>
                  <a:srgbClr val="FF0000"/>
                </a:solidFill>
              </a:rPr>
              <a:t>definitiva</a:t>
            </a:r>
            <a:r>
              <a:rPr lang="en-US" b="0" dirty="0">
                <a:solidFill>
                  <a:srgbClr val="FF0000"/>
                </a:solidFill>
              </a:rPr>
              <a:t>”</a:t>
            </a:r>
          </a:p>
          <a:p>
            <a:r>
              <a:rPr lang="en-US" b="0" dirty="0"/>
              <a:t>3° punto: follow-up per </a:t>
            </a:r>
            <a:r>
              <a:rPr lang="en-US" b="0" dirty="0">
                <a:solidFill>
                  <a:srgbClr val="FF0000"/>
                </a:solidFill>
              </a:rPr>
              <a:t>“</a:t>
            </a:r>
            <a:r>
              <a:rPr lang="en-US" b="0" dirty="0" err="1">
                <a:solidFill>
                  <a:srgbClr val="FF0000"/>
                </a:solidFill>
              </a:rPr>
              <a:t>effetti</a:t>
            </a:r>
            <a:r>
              <a:rPr lang="en-US" b="0" dirty="0">
                <a:solidFill>
                  <a:srgbClr val="FF0000"/>
                </a:solidFill>
              </a:rPr>
              <a:t> </a:t>
            </a:r>
            <a:r>
              <a:rPr lang="en-US" b="0" dirty="0" err="1">
                <a:solidFill>
                  <a:srgbClr val="FF0000"/>
                </a:solidFill>
              </a:rPr>
              <a:t>indesiderati</a:t>
            </a:r>
            <a:r>
              <a:rPr lang="en-US" b="0" dirty="0">
                <a:solidFill>
                  <a:srgbClr val="FF0000"/>
                </a:solidFill>
              </a:rPr>
              <a:t>”</a:t>
            </a:r>
          </a:p>
        </p:txBody>
      </p:sp>
      <p:sp>
        <p:nvSpPr>
          <p:cNvPr id="9" name="CasellaDiTesto 8">
            <a:extLst>
              <a:ext uri="{FF2B5EF4-FFF2-40B4-BE49-F238E27FC236}">
                <a16:creationId xmlns:a16="http://schemas.microsoft.com/office/drawing/2014/main" id="{09BAE627-F7F1-AC71-F706-B797735C7068}"/>
              </a:ext>
            </a:extLst>
          </p:cNvPr>
          <p:cNvSpPr txBox="1"/>
          <p:nvPr/>
        </p:nvSpPr>
        <p:spPr>
          <a:xfrm>
            <a:off x="6496878" y="2043165"/>
            <a:ext cx="5294243" cy="2075953"/>
          </a:xfrm>
          <a:prstGeom prst="rect">
            <a:avLst/>
          </a:prstGeom>
          <a:noFill/>
        </p:spPr>
        <p:txBody>
          <a:bodyPr wrap="square" rtlCol="0">
            <a:spAutoFit/>
          </a:bodyPr>
          <a:lstStyle>
            <a:defPPr rtl="0">
              <a:defRPr lang="it-it"/>
            </a:defPPr>
            <a:lvl1pPr indent="0">
              <a:lnSpc>
                <a:spcPct val="150000"/>
              </a:lnSpc>
              <a:buFont typeface="Arial" panose="020B0604020202020204" pitchFamily="34" charset="0"/>
              <a:buNone/>
              <a:defRPr sz="2000" b="1"/>
            </a:lvl1pPr>
          </a:lstStyle>
          <a:p>
            <a:pPr algn="ctr"/>
            <a:r>
              <a:rPr lang="en-US" sz="2800" b="0" dirty="0"/>
              <a:t>il “</a:t>
            </a:r>
            <a:r>
              <a:rPr lang="en-US" sz="2800" b="0" dirty="0" err="1"/>
              <a:t>sapere</a:t>
            </a:r>
            <a:r>
              <a:rPr lang="en-US" sz="2800" b="0" dirty="0"/>
              <a:t>” e le </a:t>
            </a:r>
            <a:r>
              <a:rPr lang="en-US" sz="2800" b="0" dirty="0" err="1">
                <a:solidFill>
                  <a:srgbClr val="00B050"/>
                </a:solidFill>
              </a:rPr>
              <a:t>soluzioni</a:t>
            </a:r>
            <a:endParaRPr lang="en-US" sz="2800" b="0" dirty="0">
              <a:solidFill>
                <a:srgbClr val="00B050"/>
              </a:solidFill>
            </a:endParaRPr>
          </a:p>
          <a:p>
            <a:r>
              <a:rPr lang="en-US" b="0" dirty="0"/>
              <a:t>1° punto: </a:t>
            </a:r>
            <a:r>
              <a:rPr lang="en-US" b="0" dirty="0" err="1"/>
              <a:t>scelta</a:t>
            </a:r>
            <a:r>
              <a:rPr lang="en-US" b="0" dirty="0"/>
              <a:t> </a:t>
            </a:r>
            <a:r>
              <a:rPr lang="en-US" b="0" dirty="0" err="1"/>
              <a:t>della</a:t>
            </a:r>
            <a:r>
              <a:rPr lang="en-US" b="0" dirty="0"/>
              <a:t> </a:t>
            </a:r>
            <a:r>
              <a:rPr lang="en-US" b="0" dirty="0" err="1">
                <a:solidFill>
                  <a:srgbClr val="00B050"/>
                </a:solidFill>
              </a:rPr>
              <a:t>conoscenza</a:t>
            </a:r>
            <a:endParaRPr lang="en-US" b="0" dirty="0">
              <a:solidFill>
                <a:srgbClr val="00B050"/>
              </a:solidFill>
            </a:endParaRPr>
          </a:p>
          <a:p>
            <a:r>
              <a:rPr lang="en-US" b="0" dirty="0"/>
              <a:t>2° punto: il </a:t>
            </a:r>
            <a:r>
              <a:rPr lang="en-US" b="0" dirty="0" err="1">
                <a:solidFill>
                  <a:srgbClr val="00B050"/>
                </a:solidFill>
              </a:rPr>
              <a:t>miglior</a:t>
            </a:r>
            <a:r>
              <a:rPr lang="en-US" b="0" dirty="0">
                <a:solidFill>
                  <a:srgbClr val="00B050"/>
                </a:solidFill>
              </a:rPr>
              <a:t> </a:t>
            </a:r>
            <a:r>
              <a:rPr lang="en-US" b="0" dirty="0" err="1">
                <a:solidFill>
                  <a:srgbClr val="00B050"/>
                </a:solidFill>
              </a:rPr>
              <a:t>risultato</a:t>
            </a:r>
            <a:endParaRPr lang="en-US" b="0" dirty="0">
              <a:solidFill>
                <a:srgbClr val="00B050"/>
              </a:solidFill>
            </a:endParaRPr>
          </a:p>
          <a:p>
            <a:r>
              <a:rPr lang="en-US" b="0" dirty="0"/>
              <a:t>3° punto: follow-up per </a:t>
            </a:r>
            <a:r>
              <a:rPr lang="en-US" b="0" dirty="0" err="1">
                <a:solidFill>
                  <a:srgbClr val="00B050"/>
                </a:solidFill>
              </a:rPr>
              <a:t>giustificare</a:t>
            </a:r>
            <a:r>
              <a:rPr lang="en-US" b="0" dirty="0">
                <a:solidFill>
                  <a:srgbClr val="00B050"/>
                </a:solidFill>
              </a:rPr>
              <a:t> il </a:t>
            </a:r>
            <a:r>
              <a:rPr lang="en-US" b="0" dirty="0" err="1">
                <a:solidFill>
                  <a:srgbClr val="00B050"/>
                </a:solidFill>
              </a:rPr>
              <a:t>trattamento</a:t>
            </a:r>
            <a:endParaRPr lang="en-US" b="0" dirty="0">
              <a:solidFill>
                <a:srgbClr val="00B050"/>
              </a:solidFill>
            </a:endParaRPr>
          </a:p>
        </p:txBody>
      </p:sp>
    </p:spTree>
    <p:extLst>
      <p:ext uri="{BB962C8B-B14F-4D97-AF65-F5344CB8AC3E}">
        <p14:creationId xmlns:p14="http://schemas.microsoft.com/office/powerpoint/2010/main" val="1665602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2">
            <a:extLst>
              <a:ext uri="{FF2B5EF4-FFF2-40B4-BE49-F238E27FC236}">
                <a16:creationId xmlns:a16="http://schemas.microsoft.com/office/drawing/2014/main" id="{4A626A4A-5B51-3263-37A5-4118756B000A}"/>
              </a:ext>
            </a:extLst>
          </p:cNvPr>
          <p:cNvSpPr txBox="1">
            <a:spLocks/>
          </p:cNvSpPr>
          <p:nvPr/>
        </p:nvSpPr>
        <p:spPr>
          <a:xfrm>
            <a:off x="936171" y="104173"/>
            <a:ext cx="10319658" cy="646331"/>
          </a:xfrm>
          <a:prstGeom prst="rect">
            <a:avLst/>
          </a:prstGeom>
        </p:spPr>
        <p:txBody>
          <a:bodyPr wrap="square">
            <a:sp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algn="ctr"/>
            <a:r>
              <a:rPr lang="it-IT" sz="4000" b="0" cap="small" dirty="0">
                <a:solidFill>
                  <a:schemeClr val="tx1"/>
                </a:solidFill>
              </a:rPr>
              <a:t>Se l’avessi saputo!</a:t>
            </a:r>
          </a:p>
        </p:txBody>
      </p:sp>
      <p:sp>
        <p:nvSpPr>
          <p:cNvPr id="5" name="CasellaDiTesto 4">
            <a:extLst>
              <a:ext uri="{FF2B5EF4-FFF2-40B4-BE49-F238E27FC236}">
                <a16:creationId xmlns:a16="http://schemas.microsoft.com/office/drawing/2014/main" id="{54D1A2E6-E092-E13A-27E5-1A23429D283D}"/>
              </a:ext>
            </a:extLst>
          </p:cNvPr>
          <p:cNvSpPr txBox="1"/>
          <p:nvPr/>
        </p:nvSpPr>
        <p:spPr>
          <a:xfrm>
            <a:off x="2431774" y="811948"/>
            <a:ext cx="7328452" cy="1200329"/>
          </a:xfrm>
          <a:prstGeom prst="rect">
            <a:avLst/>
          </a:prstGeom>
          <a:noFill/>
        </p:spPr>
        <p:txBody>
          <a:bodyPr wrap="square">
            <a:spAutoFit/>
          </a:bodyPr>
          <a:lstStyle/>
          <a:p>
            <a:pPr algn="ctr"/>
            <a:r>
              <a:rPr lang="it-IT" sz="2400" dirty="0"/>
              <a:t>così affronto </a:t>
            </a:r>
            <a:r>
              <a:rPr lang="it-IT" sz="2400" dirty="0">
                <a:solidFill>
                  <a:srgbClr val="FF0000"/>
                </a:solidFill>
              </a:rPr>
              <a:t>la scelta del disagio</a:t>
            </a:r>
            <a:r>
              <a:rPr lang="it-IT" sz="2400" dirty="0">
                <a:solidFill>
                  <a:srgbClr val="002060"/>
                </a:solidFill>
              </a:rPr>
              <a:t> oggi:</a:t>
            </a:r>
          </a:p>
          <a:p>
            <a:pPr algn="ctr"/>
            <a:endParaRPr lang="it-IT" sz="2400" dirty="0">
              <a:solidFill>
                <a:srgbClr val="002060"/>
              </a:solidFill>
            </a:endParaRPr>
          </a:p>
          <a:p>
            <a:pPr algn="ctr"/>
            <a:r>
              <a:rPr lang="it-IT" sz="2400" dirty="0">
                <a:solidFill>
                  <a:srgbClr val="00B050"/>
                </a:solidFill>
              </a:rPr>
              <a:t>Informazione? Preparazione? Selezione? Indicazione?</a:t>
            </a:r>
            <a:r>
              <a:rPr lang="it-IT" sz="2400" dirty="0"/>
              <a:t>  </a:t>
            </a:r>
          </a:p>
        </p:txBody>
      </p:sp>
      <p:sp>
        <p:nvSpPr>
          <p:cNvPr id="6" name="CasellaDiTesto 5">
            <a:extLst>
              <a:ext uri="{FF2B5EF4-FFF2-40B4-BE49-F238E27FC236}">
                <a16:creationId xmlns:a16="http://schemas.microsoft.com/office/drawing/2014/main" id="{35815BD9-F1A1-C740-E749-B0ADDEB37D44}"/>
              </a:ext>
            </a:extLst>
          </p:cNvPr>
          <p:cNvSpPr txBox="1"/>
          <p:nvPr/>
        </p:nvSpPr>
        <p:spPr>
          <a:xfrm>
            <a:off x="400881" y="2273998"/>
            <a:ext cx="5294242" cy="1614288"/>
          </a:xfrm>
          <a:prstGeom prst="rect">
            <a:avLst/>
          </a:prstGeom>
          <a:noFill/>
        </p:spPr>
        <p:txBody>
          <a:bodyPr wrap="square" rtlCol="0">
            <a:spAutoFit/>
          </a:bodyPr>
          <a:lstStyle>
            <a:defPPr rtl="0">
              <a:defRPr lang="it-it"/>
            </a:defPPr>
            <a:lvl1pPr indent="0">
              <a:lnSpc>
                <a:spcPct val="150000"/>
              </a:lnSpc>
              <a:buFont typeface="Arial" panose="020B0604020202020204" pitchFamily="34" charset="0"/>
              <a:buNone/>
              <a:defRPr sz="2000" b="1"/>
            </a:lvl1pPr>
          </a:lstStyle>
          <a:p>
            <a:r>
              <a:rPr lang="it-IT" sz="2800" b="0" dirty="0"/>
              <a:t>nei centri accreditati SICOB ’25</a:t>
            </a:r>
          </a:p>
          <a:p>
            <a:r>
              <a:rPr lang="it-IT" b="0" dirty="0"/>
              <a:t>1° Nessun obbligo</a:t>
            </a:r>
            <a:endParaRPr lang="it-IT" b="0" dirty="0">
              <a:solidFill>
                <a:srgbClr val="FF0000"/>
              </a:solidFill>
            </a:endParaRPr>
          </a:p>
          <a:p>
            <a:r>
              <a:rPr lang="it-IT" b="0" dirty="0"/>
              <a:t>2° Nessun peso sull’eccellenza del centro</a:t>
            </a:r>
            <a:endParaRPr lang="it-IT" b="0" dirty="0">
              <a:solidFill>
                <a:srgbClr val="FF0000"/>
              </a:solidFill>
            </a:endParaRPr>
          </a:p>
        </p:txBody>
      </p:sp>
      <p:sp>
        <p:nvSpPr>
          <p:cNvPr id="9" name="CasellaDiTesto 8">
            <a:extLst>
              <a:ext uri="{FF2B5EF4-FFF2-40B4-BE49-F238E27FC236}">
                <a16:creationId xmlns:a16="http://schemas.microsoft.com/office/drawing/2014/main" id="{09BAE627-F7F1-AC71-F706-B797735C7068}"/>
              </a:ext>
            </a:extLst>
          </p:cNvPr>
          <p:cNvSpPr txBox="1"/>
          <p:nvPr/>
        </p:nvSpPr>
        <p:spPr>
          <a:xfrm>
            <a:off x="5695123" y="2920329"/>
            <a:ext cx="1828800" cy="967957"/>
          </a:xfrm>
          <a:prstGeom prst="rect">
            <a:avLst/>
          </a:prstGeom>
          <a:noFill/>
        </p:spPr>
        <p:txBody>
          <a:bodyPr wrap="square" rtlCol="0">
            <a:spAutoFit/>
          </a:bodyPr>
          <a:lstStyle>
            <a:defPPr rtl="0">
              <a:defRPr lang="it-it"/>
            </a:defPPr>
            <a:lvl1pPr indent="0">
              <a:lnSpc>
                <a:spcPct val="150000"/>
              </a:lnSpc>
              <a:buFont typeface="Arial" panose="020B0604020202020204" pitchFamily="34" charset="0"/>
              <a:buNone/>
              <a:defRPr sz="2000" b="1"/>
            </a:lvl1pPr>
          </a:lstStyle>
          <a:p>
            <a:pPr algn="ctr"/>
            <a:r>
              <a:rPr lang="it-IT" b="0" dirty="0"/>
              <a:t>rende possibile</a:t>
            </a:r>
          </a:p>
          <a:p>
            <a:pPr algn="ctr"/>
            <a:r>
              <a:rPr lang="it-IT" b="0" dirty="0"/>
              <a:t>Ma…utile?</a:t>
            </a:r>
          </a:p>
        </p:txBody>
      </p:sp>
      <p:sp>
        <p:nvSpPr>
          <p:cNvPr id="2" name="CasellaDiTesto 1">
            <a:extLst>
              <a:ext uri="{FF2B5EF4-FFF2-40B4-BE49-F238E27FC236}">
                <a16:creationId xmlns:a16="http://schemas.microsoft.com/office/drawing/2014/main" id="{0ABD5649-0300-C48D-4481-7AD51150EDFF}"/>
              </a:ext>
            </a:extLst>
          </p:cNvPr>
          <p:cNvSpPr txBox="1"/>
          <p:nvPr/>
        </p:nvSpPr>
        <p:spPr>
          <a:xfrm>
            <a:off x="8445569" y="2945022"/>
            <a:ext cx="2543796" cy="967957"/>
          </a:xfrm>
          <a:prstGeom prst="rect">
            <a:avLst/>
          </a:prstGeom>
          <a:noFill/>
          <a:ln>
            <a:solidFill>
              <a:schemeClr val="tx1"/>
            </a:solidFill>
          </a:ln>
        </p:spPr>
        <p:txBody>
          <a:bodyPr wrap="square" rtlCol="0">
            <a:spAutoFit/>
          </a:bodyPr>
          <a:lstStyle>
            <a:defPPr rtl="0">
              <a:defRPr lang="it-it"/>
            </a:defPPr>
            <a:lvl1pPr indent="0">
              <a:lnSpc>
                <a:spcPct val="150000"/>
              </a:lnSpc>
              <a:buFont typeface="Arial" panose="020B0604020202020204" pitchFamily="34" charset="0"/>
              <a:buNone/>
              <a:defRPr sz="2000" b="1"/>
            </a:lvl1pPr>
          </a:lstStyle>
          <a:p>
            <a:pPr algn="ctr"/>
            <a:r>
              <a:rPr lang="it-IT" dirty="0"/>
              <a:t>Centri ad alto volume</a:t>
            </a:r>
          </a:p>
          <a:p>
            <a:pPr algn="ctr"/>
            <a:r>
              <a:rPr lang="it-IT" dirty="0"/>
              <a:t>Turismo sanitario</a:t>
            </a:r>
          </a:p>
        </p:txBody>
      </p:sp>
      <p:sp>
        <p:nvSpPr>
          <p:cNvPr id="3" name="Parentesi graffa chiusa 2">
            <a:extLst>
              <a:ext uri="{FF2B5EF4-FFF2-40B4-BE49-F238E27FC236}">
                <a16:creationId xmlns:a16="http://schemas.microsoft.com/office/drawing/2014/main" id="{F3D89431-E982-8DC4-77DA-FFB3EFB84FCA}"/>
              </a:ext>
            </a:extLst>
          </p:cNvPr>
          <p:cNvSpPr/>
          <p:nvPr/>
        </p:nvSpPr>
        <p:spPr>
          <a:xfrm>
            <a:off x="5068039" y="2920330"/>
            <a:ext cx="360000" cy="967957"/>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8" name="Connettore 2 7">
            <a:extLst>
              <a:ext uri="{FF2B5EF4-FFF2-40B4-BE49-F238E27FC236}">
                <a16:creationId xmlns:a16="http://schemas.microsoft.com/office/drawing/2014/main" id="{25D97627-FB8C-C56B-774D-D7F0DDB8A216}"/>
              </a:ext>
            </a:extLst>
          </p:cNvPr>
          <p:cNvCxnSpPr>
            <a:cxnSpLocks/>
            <a:stCxn id="3" idx="1"/>
          </p:cNvCxnSpPr>
          <p:nvPr/>
        </p:nvCxnSpPr>
        <p:spPr>
          <a:xfrm flipV="1">
            <a:off x="5428039" y="3404307"/>
            <a:ext cx="2750446" cy="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4" name="Immagine 13">
            <a:extLst>
              <a:ext uri="{FF2B5EF4-FFF2-40B4-BE49-F238E27FC236}">
                <a16:creationId xmlns:a16="http://schemas.microsoft.com/office/drawing/2014/main" id="{167CD5E8-CB51-7EBB-A334-E40828D60270}"/>
              </a:ext>
            </a:extLst>
          </p:cNvPr>
          <p:cNvPicPr>
            <a:picLocks noChangeAspect="1"/>
          </p:cNvPicPr>
          <p:nvPr/>
        </p:nvPicPr>
        <p:blipFill rotWithShape="1">
          <a:blip r:embed="rId2"/>
          <a:srcRect b="44985"/>
          <a:stretch/>
        </p:blipFill>
        <p:spPr>
          <a:xfrm>
            <a:off x="204593" y="4211451"/>
            <a:ext cx="6877943" cy="1841575"/>
          </a:xfrm>
          <a:prstGeom prst="rect">
            <a:avLst/>
          </a:prstGeom>
          <a:ln>
            <a:solidFill>
              <a:schemeClr val="dk1"/>
            </a:solidFill>
          </a:ln>
        </p:spPr>
      </p:pic>
      <p:sp>
        <p:nvSpPr>
          <p:cNvPr id="15" name="CasellaDiTesto 14">
            <a:extLst>
              <a:ext uri="{FF2B5EF4-FFF2-40B4-BE49-F238E27FC236}">
                <a16:creationId xmlns:a16="http://schemas.microsoft.com/office/drawing/2014/main" id="{37D9BDBC-C546-4F3D-AEDD-3300F324E69F}"/>
              </a:ext>
            </a:extLst>
          </p:cNvPr>
          <p:cNvSpPr txBox="1"/>
          <p:nvPr/>
        </p:nvSpPr>
        <p:spPr>
          <a:xfrm>
            <a:off x="9881049" y="5683694"/>
            <a:ext cx="2216632" cy="369332"/>
          </a:xfrm>
          <a:prstGeom prst="rect">
            <a:avLst/>
          </a:prstGeom>
          <a:noFill/>
        </p:spPr>
        <p:txBody>
          <a:bodyPr wrap="none" rtlCol="0">
            <a:spAutoFit/>
          </a:bodyPr>
          <a:lstStyle/>
          <a:p>
            <a:r>
              <a:rPr lang="it-IT" sz="1800" i="1" dirty="0"/>
              <a:t>linee guida SICOB ’23 </a:t>
            </a:r>
            <a:endParaRPr lang="it-IT" sz="1800" dirty="0">
              <a:solidFill>
                <a:srgbClr val="002060"/>
              </a:solidFill>
            </a:endParaRPr>
          </a:p>
        </p:txBody>
      </p:sp>
      <p:pic>
        <p:nvPicPr>
          <p:cNvPr id="16" name="Immagine 15">
            <a:extLst>
              <a:ext uri="{FF2B5EF4-FFF2-40B4-BE49-F238E27FC236}">
                <a16:creationId xmlns:a16="http://schemas.microsoft.com/office/drawing/2014/main" id="{3A5ED303-69C1-F2CD-0E89-C2587C8A988E}"/>
              </a:ext>
            </a:extLst>
          </p:cNvPr>
          <p:cNvPicPr>
            <a:picLocks noChangeAspect="1"/>
          </p:cNvPicPr>
          <p:nvPr/>
        </p:nvPicPr>
        <p:blipFill>
          <a:blip r:embed="rId3"/>
          <a:stretch>
            <a:fillRect/>
          </a:stretch>
        </p:blipFill>
        <p:spPr>
          <a:xfrm>
            <a:off x="7369910" y="4553448"/>
            <a:ext cx="1111882" cy="1499578"/>
          </a:xfrm>
          <a:prstGeom prst="rect">
            <a:avLst/>
          </a:prstGeom>
        </p:spPr>
      </p:pic>
    </p:spTree>
    <p:extLst>
      <p:ext uri="{BB962C8B-B14F-4D97-AF65-F5344CB8AC3E}">
        <p14:creationId xmlns:p14="http://schemas.microsoft.com/office/powerpoint/2010/main" val="651396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2">
            <a:extLst>
              <a:ext uri="{FF2B5EF4-FFF2-40B4-BE49-F238E27FC236}">
                <a16:creationId xmlns:a16="http://schemas.microsoft.com/office/drawing/2014/main" id="{4A626A4A-5B51-3263-37A5-4118756B000A}"/>
              </a:ext>
            </a:extLst>
          </p:cNvPr>
          <p:cNvSpPr txBox="1">
            <a:spLocks/>
          </p:cNvSpPr>
          <p:nvPr/>
        </p:nvSpPr>
        <p:spPr>
          <a:xfrm>
            <a:off x="936171" y="104173"/>
            <a:ext cx="10319658" cy="646331"/>
          </a:xfrm>
          <a:prstGeom prst="rect">
            <a:avLst/>
          </a:prstGeom>
        </p:spPr>
        <p:txBody>
          <a:bodyPr wrap="square">
            <a:sp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algn="ctr"/>
            <a:r>
              <a:rPr lang="it-IT" sz="4000" b="0" cap="small" dirty="0">
                <a:solidFill>
                  <a:schemeClr val="tx1"/>
                </a:solidFill>
              </a:rPr>
              <a:t>Se l’avessi saputo!</a:t>
            </a:r>
          </a:p>
        </p:txBody>
      </p:sp>
      <p:sp>
        <p:nvSpPr>
          <p:cNvPr id="5" name="CasellaDiTesto 4">
            <a:extLst>
              <a:ext uri="{FF2B5EF4-FFF2-40B4-BE49-F238E27FC236}">
                <a16:creationId xmlns:a16="http://schemas.microsoft.com/office/drawing/2014/main" id="{54D1A2E6-E092-E13A-27E5-1A23429D283D}"/>
              </a:ext>
            </a:extLst>
          </p:cNvPr>
          <p:cNvSpPr txBox="1"/>
          <p:nvPr/>
        </p:nvSpPr>
        <p:spPr>
          <a:xfrm>
            <a:off x="2431774" y="750504"/>
            <a:ext cx="7328452" cy="461665"/>
          </a:xfrm>
          <a:prstGeom prst="rect">
            <a:avLst/>
          </a:prstGeom>
          <a:noFill/>
        </p:spPr>
        <p:txBody>
          <a:bodyPr wrap="square">
            <a:spAutoFit/>
          </a:bodyPr>
          <a:lstStyle/>
          <a:p>
            <a:pPr algn="ctr"/>
            <a:r>
              <a:rPr lang="it-IT" sz="2400">
                <a:solidFill>
                  <a:srgbClr val="FF0000"/>
                </a:solidFill>
              </a:rPr>
              <a:t>l’“efficacia” </a:t>
            </a:r>
            <a:r>
              <a:rPr lang="it-IT" sz="2400"/>
              <a:t>della BPD </a:t>
            </a:r>
            <a:r>
              <a:rPr lang="it-IT" sz="2400" i="1"/>
              <a:t>ritrovata nel percorso di cura</a:t>
            </a:r>
            <a:endParaRPr lang="it-IT" sz="2400"/>
          </a:p>
        </p:txBody>
      </p:sp>
      <p:sp>
        <p:nvSpPr>
          <p:cNvPr id="6" name="CasellaDiTesto 5">
            <a:extLst>
              <a:ext uri="{FF2B5EF4-FFF2-40B4-BE49-F238E27FC236}">
                <a16:creationId xmlns:a16="http://schemas.microsoft.com/office/drawing/2014/main" id="{35815BD9-F1A1-C740-E749-B0ADDEB37D44}"/>
              </a:ext>
            </a:extLst>
          </p:cNvPr>
          <p:cNvSpPr txBox="1"/>
          <p:nvPr/>
        </p:nvSpPr>
        <p:spPr>
          <a:xfrm>
            <a:off x="381003" y="2160191"/>
            <a:ext cx="4800597" cy="2537618"/>
          </a:xfrm>
          <a:prstGeom prst="rect">
            <a:avLst/>
          </a:prstGeom>
          <a:noFill/>
        </p:spPr>
        <p:txBody>
          <a:bodyPr wrap="square" rtlCol="0">
            <a:spAutoFit/>
          </a:bodyPr>
          <a:lstStyle>
            <a:defPPr rtl="0">
              <a:defRPr lang="it-it"/>
            </a:defPPr>
            <a:lvl1pPr indent="0">
              <a:lnSpc>
                <a:spcPct val="150000"/>
              </a:lnSpc>
              <a:buFont typeface="Arial" panose="020B0604020202020204" pitchFamily="34" charset="0"/>
              <a:buNone/>
              <a:defRPr sz="2000" b="1"/>
            </a:lvl1pPr>
          </a:lstStyle>
          <a:p>
            <a:r>
              <a:rPr lang="it-IT" sz="2800" b="0" dirty="0"/>
              <a:t>Il mio supporto ad Ilaria</a:t>
            </a:r>
          </a:p>
          <a:p>
            <a:pPr marL="342900" indent="-342900">
              <a:buFont typeface="Arial" panose="020B0604020202020204" pitchFamily="34" charset="0"/>
              <a:buChar char="•"/>
            </a:pPr>
            <a:r>
              <a:rPr lang="it-IT" b="0" dirty="0"/>
              <a:t>il team interdisciplinare</a:t>
            </a:r>
          </a:p>
          <a:p>
            <a:pPr marL="342900" indent="-342900">
              <a:buFont typeface="Arial" panose="020B0604020202020204" pitchFamily="34" charset="0"/>
              <a:buChar char="•"/>
            </a:pPr>
            <a:r>
              <a:rPr lang="it-IT" b="0" dirty="0"/>
              <a:t>la restaurazione funzionale</a:t>
            </a:r>
          </a:p>
          <a:p>
            <a:pPr marL="342900" indent="-342900">
              <a:buFont typeface="Arial" panose="020B0604020202020204" pitchFamily="34" charset="0"/>
              <a:buChar char="•"/>
            </a:pPr>
            <a:r>
              <a:rPr lang="it-IT" b="0" dirty="0"/>
              <a:t>procedura regolabile-reversibile</a:t>
            </a:r>
          </a:p>
          <a:p>
            <a:pPr marL="342900" indent="-342900">
              <a:buFont typeface="Arial" panose="020B0604020202020204" pitchFamily="34" charset="0"/>
              <a:buChar char="•"/>
            </a:pPr>
            <a:r>
              <a:rPr lang="it-IT" b="0" dirty="0"/>
              <a:t>il follow-up costruttivo</a:t>
            </a:r>
          </a:p>
        </p:txBody>
      </p:sp>
      <p:sp>
        <p:nvSpPr>
          <p:cNvPr id="10" name="CasellaDiTesto 9">
            <a:extLst>
              <a:ext uri="{FF2B5EF4-FFF2-40B4-BE49-F238E27FC236}">
                <a16:creationId xmlns:a16="http://schemas.microsoft.com/office/drawing/2014/main" id="{4F8C200A-D6D6-A1C9-7419-195082D670D5}"/>
              </a:ext>
            </a:extLst>
          </p:cNvPr>
          <p:cNvSpPr txBox="1"/>
          <p:nvPr/>
        </p:nvSpPr>
        <p:spPr>
          <a:xfrm>
            <a:off x="7359928" y="2160191"/>
            <a:ext cx="4451070" cy="2537618"/>
          </a:xfrm>
          <a:prstGeom prst="rect">
            <a:avLst/>
          </a:prstGeom>
          <a:noFill/>
        </p:spPr>
        <p:txBody>
          <a:bodyPr wrap="square" rtlCol="0">
            <a:spAutoFit/>
          </a:bodyPr>
          <a:lstStyle>
            <a:defPPr rtl="0">
              <a:defRPr lang="it-it"/>
            </a:defPPr>
            <a:lvl1pPr indent="0">
              <a:lnSpc>
                <a:spcPct val="150000"/>
              </a:lnSpc>
              <a:buFont typeface="Arial" panose="020B0604020202020204" pitchFamily="34" charset="0"/>
              <a:buNone/>
              <a:defRPr sz="2000" b="1"/>
            </a:lvl1pPr>
          </a:lstStyle>
          <a:p>
            <a:r>
              <a:rPr lang="it-IT" sz="2800" b="0" dirty="0">
                <a:solidFill>
                  <a:srgbClr val="00B050"/>
                </a:solidFill>
              </a:rPr>
              <a:t>Gli insegnamenti</a:t>
            </a:r>
          </a:p>
          <a:p>
            <a:pPr marL="342900" indent="-342900">
              <a:buFont typeface="Arial" panose="020B0604020202020204" pitchFamily="34" charset="0"/>
              <a:buChar char="•"/>
            </a:pPr>
            <a:r>
              <a:rPr lang="it-IT" b="0" dirty="0"/>
              <a:t>ruolo primario del team</a:t>
            </a:r>
          </a:p>
          <a:p>
            <a:pPr marL="342900" indent="-342900">
              <a:buFont typeface="Arial" panose="020B0604020202020204" pitchFamily="34" charset="0"/>
              <a:buChar char="•"/>
            </a:pPr>
            <a:r>
              <a:rPr lang="it-IT" b="0" dirty="0" err="1"/>
              <a:t>regolabilità</a:t>
            </a:r>
            <a:r>
              <a:rPr lang="it-IT" b="0" dirty="0"/>
              <a:t>, reversibilità, sequenzialità del trattamento</a:t>
            </a:r>
          </a:p>
          <a:p>
            <a:pPr marL="342900" indent="-342900">
              <a:buFont typeface="Arial" panose="020B0604020202020204" pitchFamily="34" charset="0"/>
              <a:buChar char="•"/>
            </a:pPr>
            <a:r>
              <a:rPr lang="it-IT" b="0" dirty="0"/>
              <a:t>il follow-up costruttivo</a:t>
            </a:r>
          </a:p>
        </p:txBody>
      </p:sp>
      <p:pic>
        <p:nvPicPr>
          <p:cNvPr id="11" name="Immagine 10">
            <a:extLst>
              <a:ext uri="{FF2B5EF4-FFF2-40B4-BE49-F238E27FC236}">
                <a16:creationId xmlns:a16="http://schemas.microsoft.com/office/drawing/2014/main" id="{13A1DB8D-6A91-F8BC-CA9D-9806DF008C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638300"/>
            <a:ext cx="1828800" cy="3351143"/>
          </a:xfrm>
          <a:prstGeom prst="rect">
            <a:avLst/>
          </a:prstGeom>
        </p:spPr>
      </p:pic>
    </p:spTree>
    <p:extLst>
      <p:ext uri="{BB962C8B-B14F-4D97-AF65-F5344CB8AC3E}">
        <p14:creationId xmlns:p14="http://schemas.microsoft.com/office/powerpoint/2010/main" val="2244328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2">
            <a:extLst>
              <a:ext uri="{FF2B5EF4-FFF2-40B4-BE49-F238E27FC236}">
                <a16:creationId xmlns:a16="http://schemas.microsoft.com/office/drawing/2014/main" id="{4A626A4A-5B51-3263-37A5-4118756B000A}"/>
              </a:ext>
            </a:extLst>
          </p:cNvPr>
          <p:cNvSpPr txBox="1">
            <a:spLocks/>
          </p:cNvSpPr>
          <p:nvPr/>
        </p:nvSpPr>
        <p:spPr>
          <a:xfrm>
            <a:off x="936171" y="104173"/>
            <a:ext cx="10319658" cy="646331"/>
          </a:xfrm>
          <a:prstGeom prst="rect">
            <a:avLst/>
          </a:prstGeom>
        </p:spPr>
        <p:txBody>
          <a:bodyPr wrap="square">
            <a:spAutoFit/>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algn="ctr"/>
            <a:r>
              <a:rPr lang="it-IT" sz="4000" b="0" cap="small" dirty="0">
                <a:solidFill>
                  <a:schemeClr val="tx1"/>
                </a:solidFill>
              </a:rPr>
              <a:t>Se l’avessi saputo!</a:t>
            </a:r>
          </a:p>
        </p:txBody>
      </p:sp>
      <p:sp>
        <p:nvSpPr>
          <p:cNvPr id="5" name="CasellaDiTesto 4">
            <a:extLst>
              <a:ext uri="{FF2B5EF4-FFF2-40B4-BE49-F238E27FC236}">
                <a16:creationId xmlns:a16="http://schemas.microsoft.com/office/drawing/2014/main" id="{54D1A2E6-E092-E13A-27E5-1A23429D283D}"/>
              </a:ext>
            </a:extLst>
          </p:cNvPr>
          <p:cNvSpPr txBox="1"/>
          <p:nvPr/>
        </p:nvSpPr>
        <p:spPr>
          <a:xfrm>
            <a:off x="2431774" y="750504"/>
            <a:ext cx="7328452" cy="830997"/>
          </a:xfrm>
          <a:prstGeom prst="rect">
            <a:avLst/>
          </a:prstGeom>
          <a:noFill/>
        </p:spPr>
        <p:txBody>
          <a:bodyPr wrap="square">
            <a:spAutoFit/>
          </a:bodyPr>
          <a:lstStyle/>
          <a:p>
            <a:pPr algn="ctr"/>
            <a:r>
              <a:rPr lang="it-IT" sz="2400" dirty="0">
                <a:solidFill>
                  <a:srgbClr val="FF0000"/>
                </a:solidFill>
              </a:rPr>
              <a:t>gli insegnamenti della BPD</a:t>
            </a:r>
          </a:p>
          <a:p>
            <a:pPr algn="ctr"/>
            <a:r>
              <a:rPr lang="it-IT" sz="2400" i="1" dirty="0"/>
              <a:t>una disamina per osservazioni attuali </a:t>
            </a:r>
          </a:p>
        </p:txBody>
      </p:sp>
      <p:sp>
        <p:nvSpPr>
          <p:cNvPr id="6" name="CasellaDiTesto 5">
            <a:extLst>
              <a:ext uri="{FF2B5EF4-FFF2-40B4-BE49-F238E27FC236}">
                <a16:creationId xmlns:a16="http://schemas.microsoft.com/office/drawing/2014/main" id="{35815BD9-F1A1-C740-E749-B0ADDEB37D44}"/>
              </a:ext>
            </a:extLst>
          </p:cNvPr>
          <p:cNvSpPr txBox="1"/>
          <p:nvPr/>
        </p:nvSpPr>
        <p:spPr>
          <a:xfrm>
            <a:off x="238539" y="1671517"/>
            <a:ext cx="5857461" cy="4384277"/>
          </a:xfrm>
          <a:prstGeom prst="rect">
            <a:avLst/>
          </a:prstGeom>
          <a:noFill/>
        </p:spPr>
        <p:txBody>
          <a:bodyPr wrap="square" rtlCol="0">
            <a:spAutoFit/>
          </a:bodyPr>
          <a:lstStyle>
            <a:defPPr rtl="0">
              <a:defRPr lang="it-it"/>
            </a:defPPr>
            <a:lvl1pPr indent="0">
              <a:lnSpc>
                <a:spcPct val="150000"/>
              </a:lnSpc>
              <a:buFont typeface="Arial" panose="020B0604020202020204" pitchFamily="34" charset="0"/>
              <a:buNone/>
              <a:defRPr sz="2000" b="1"/>
            </a:lvl1pPr>
          </a:lstStyle>
          <a:p>
            <a:r>
              <a:rPr lang="it-IT" sz="2400" b="0" dirty="0"/>
              <a:t>Gli “</a:t>
            </a:r>
            <a:r>
              <a:rPr lang="it-IT" sz="2400" b="0" dirty="0">
                <a:solidFill>
                  <a:srgbClr val="00B050"/>
                </a:solidFill>
              </a:rPr>
              <a:t>errori</a:t>
            </a:r>
            <a:r>
              <a:rPr lang="it-IT" sz="2400" b="0" dirty="0"/>
              <a:t>” del nostro caro Amico</a:t>
            </a:r>
          </a:p>
          <a:p>
            <a:r>
              <a:rPr lang="it-IT" sz="2400" b="0" dirty="0"/>
              <a:t>divenuto scomodo e fuori luogo:</a:t>
            </a:r>
          </a:p>
          <a:p>
            <a:pPr marL="342900" indent="-342900">
              <a:buFont typeface="Arial" panose="020B0604020202020204" pitchFamily="34" charset="0"/>
              <a:buChar char="•"/>
            </a:pPr>
            <a:r>
              <a:rPr lang="it-IT" sz="2000" b="0" dirty="0"/>
              <a:t>minuziosa codifica tecnica</a:t>
            </a:r>
          </a:p>
          <a:p>
            <a:pPr marL="342900" indent="-342900">
              <a:buFont typeface="Arial" panose="020B0604020202020204" pitchFamily="34" charset="0"/>
              <a:buChar char="•"/>
            </a:pPr>
            <a:r>
              <a:rPr lang="it-IT" sz="2000" b="0" dirty="0"/>
              <a:t>indicazioni specifiche</a:t>
            </a:r>
          </a:p>
          <a:p>
            <a:pPr marL="342900" indent="-342900">
              <a:buFont typeface="Arial" panose="020B0604020202020204" pitchFamily="34" charset="0"/>
              <a:buChar char="•"/>
            </a:pPr>
            <a:r>
              <a:rPr lang="it-IT" sz="2000" b="0" dirty="0"/>
              <a:t>follow-up maniacale</a:t>
            </a:r>
          </a:p>
          <a:p>
            <a:pPr marL="342900" indent="-342900">
              <a:buFont typeface="Arial" panose="020B0604020202020204" pitchFamily="34" charset="0"/>
              <a:buChar char="•"/>
            </a:pPr>
            <a:r>
              <a:rPr lang="it-IT" sz="2000" b="0" dirty="0"/>
              <a:t>risultati a lungo termine</a:t>
            </a:r>
          </a:p>
          <a:p>
            <a:pPr marL="342900" indent="-342900">
              <a:buFont typeface="Arial" panose="020B0604020202020204" pitchFamily="34" charset="0"/>
              <a:buChar char="•"/>
            </a:pPr>
            <a:endParaRPr lang="it-IT" b="0" dirty="0"/>
          </a:p>
          <a:p>
            <a:r>
              <a:rPr lang="it-IT" b="0" dirty="0"/>
              <a:t>tutte le </a:t>
            </a:r>
            <a:r>
              <a:rPr lang="it-IT" b="0" dirty="0">
                <a:solidFill>
                  <a:srgbClr val="00B050"/>
                </a:solidFill>
              </a:rPr>
              <a:t>tecniche chirurgiche </a:t>
            </a:r>
            <a:r>
              <a:rPr lang="it-IT" b="0" dirty="0"/>
              <a:t>validate nel lungo termine sono state abbandonate (J-J Bypass; VBG; BPD)</a:t>
            </a:r>
          </a:p>
        </p:txBody>
      </p:sp>
      <p:pic>
        <p:nvPicPr>
          <p:cNvPr id="7" name="Immagine 6">
            <a:extLst>
              <a:ext uri="{FF2B5EF4-FFF2-40B4-BE49-F238E27FC236}">
                <a16:creationId xmlns:a16="http://schemas.microsoft.com/office/drawing/2014/main" id="{1E1F636B-9D84-3975-3AD1-2D89D19B86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638300"/>
            <a:ext cx="1828800" cy="3351143"/>
          </a:xfrm>
          <a:prstGeom prst="rect">
            <a:avLst/>
          </a:prstGeom>
        </p:spPr>
      </p:pic>
      <p:sp>
        <p:nvSpPr>
          <p:cNvPr id="10" name="CasellaDiTesto 9">
            <a:extLst>
              <a:ext uri="{FF2B5EF4-FFF2-40B4-BE49-F238E27FC236}">
                <a16:creationId xmlns:a16="http://schemas.microsoft.com/office/drawing/2014/main" id="{4F8C200A-D6D6-A1C9-7419-195082D670D5}"/>
              </a:ext>
            </a:extLst>
          </p:cNvPr>
          <p:cNvSpPr txBox="1"/>
          <p:nvPr/>
        </p:nvSpPr>
        <p:spPr>
          <a:xfrm>
            <a:off x="7502391" y="1642182"/>
            <a:ext cx="4451070" cy="4467057"/>
          </a:xfrm>
          <a:prstGeom prst="rect">
            <a:avLst/>
          </a:prstGeom>
          <a:noFill/>
        </p:spPr>
        <p:txBody>
          <a:bodyPr wrap="square" rtlCol="0">
            <a:spAutoFit/>
          </a:bodyPr>
          <a:lstStyle>
            <a:defPPr rtl="0">
              <a:defRPr lang="it-it"/>
            </a:defPPr>
            <a:lvl1pPr indent="0">
              <a:lnSpc>
                <a:spcPct val="150000"/>
              </a:lnSpc>
              <a:buFont typeface="Arial" panose="020B0604020202020204" pitchFamily="34" charset="0"/>
              <a:buNone/>
              <a:defRPr sz="2000" b="1"/>
            </a:lvl1pPr>
          </a:lstStyle>
          <a:p>
            <a:r>
              <a:rPr lang="it-IT" sz="2400" b="0" dirty="0">
                <a:solidFill>
                  <a:schemeClr val="tx1">
                    <a:lumMod val="95000"/>
                    <a:lumOff val="5000"/>
                  </a:schemeClr>
                </a:solidFill>
              </a:rPr>
              <a:t>La </a:t>
            </a:r>
            <a:r>
              <a:rPr lang="it-IT" sz="2400" b="0" dirty="0">
                <a:solidFill>
                  <a:srgbClr val="FF0000"/>
                </a:solidFill>
              </a:rPr>
              <a:t>devoluzione</a:t>
            </a:r>
            <a:r>
              <a:rPr lang="it-IT" sz="2400" b="0" dirty="0">
                <a:solidFill>
                  <a:schemeClr val="tx1">
                    <a:lumMod val="95000"/>
                    <a:lumOff val="5000"/>
                  </a:schemeClr>
                </a:solidFill>
              </a:rPr>
              <a:t> di una chirurgia “fuori luogo”:</a:t>
            </a:r>
          </a:p>
          <a:p>
            <a:pPr marL="342900" indent="-342900">
              <a:buFont typeface="Arial" panose="020B0604020202020204" pitchFamily="34" charset="0"/>
              <a:buChar char="•"/>
            </a:pPr>
            <a:r>
              <a:rPr lang="it-IT" b="0" dirty="0"/>
              <a:t>codifica: assente</a:t>
            </a:r>
          </a:p>
          <a:p>
            <a:pPr marL="342900" indent="-342900">
              <a:buFont typeface="Arial" panose="020B0604020202020204" pitchFamily="34" charset="0"/>
              <a:buChar char="•"/>
            </a:pPr>
            <a:r>
              <a:rPr lang="it-IT" b="0" dirty="0"/>
              <a:t>riproducibile VS facile: RYGBP OAGBP</a:t>
            </a:r>
          </a:p>
          <a:p>
            <a:pPr marL="342900" indent="-342900">
              <a:buFont typeface="Arial" panose="020B0604020202020204" pitchFamily="34" charset="0"/>
              <a:buChar char="•"/>
            </a:pPr>
            <a:r>
              <a:rPr lang="it-IT" b="0" dirty="0"/>
              <a:t>gli ormoni vanno e vengono</a:t>
            </a:r>
          </a:p>
          <a:p>
            <a:pPr marL="342900" indent="-342900">
              <a:buFont typeface="Arial" panose="020B0604020202020204" pitchFamily="34" charset="0"/>
              <a:buChar char="•"/>
            </a:pPr>
            <a:r>
              <a:rPr lang="it-IT" b="0" dirty="0"/>
              <a:t>novità “antiche”</a:t>
            </a:r>
          </a:p>
          <a:p>
            <a:pPr marL="342900" indent="-342900">
              <a:buFont typeface="Arial" panose="020B0604020202020204" pitchFamily="34" charset="0"/>
              <a:buChar char="•"/>
            </a:pPr>
            <a:r>
              <a:rPr lang="it-IT" b="0" dirty="0"/>
              <a:t>gli effetti indesiderati</a:t>
            </a:r>
          </a:p>
          <a:p>
            <a:pPr marL="342900" indent="-342900">
              <a:buFont typeface="Arial" panose="020B0604020202020204" pitchFamily="34" charset="0"/>
              <a:buChar char="•"/>
            </a:pPr>
            <a:endParaRPr lang="it-IT" b="0" dirty="0"/>
          </a:p>
          <a:p>
            <a:r>
              <a:rPr lang="it-IT" sz="2400" b="0" dirty="0">
                <a:solidFill>
                  <a:srgbClr val="FF0000"/>
                </a:solidFill>
              </a:rPr>
              <a:t>MAI descrivere una tecnica!</a:t>
            </a:r>
          </a:p>
        </p:txBody>
      </p:sp>
    </p:spTree>
    <p:extLst>
      <p:ext uri="{BB962C8B-B14F-4D97-AF65-F5344CB8AC3E}">
        <p14:creationId xmlns:p14="http://schemas.microsoft.com/office/powerpoint/2010/main" val="897653670"/>
      </p:ext>
    </p:extLst>
  </p:cSld>
  <p:clrMapOvr>
    <a:masterClrMapping/>
  </p:clrMapOvr>
</p:sld>
</file>

<file path=ppt/theme/theme1.xml><?xml version="1.0" encoding="utf-8"?>
<a:theme xmlns:a="http://schemas.openxmlformats.org/drawingml/2006/main" name="RetrospectVTI">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2167526_TF33476885.potx" id="{67A3B757-088A-4997-AD47-EBBB609AAF73}" vid="{61F4B085-7BC3-43AB-AFF0-C8B68BB76BF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7E0A2CB4-6869-426F-8BC4-A32C90CBE263}">
  <ds:schemaRefs>
    <ds:schemaRef ds:uri="http://schemas.microsoft.com/sharepoint/v3/contenttype/forms"/>
  </ds:schemaRefs>
</ds:datastoreItem>
</file>

<file path=customXml/itemProps2.xml><?xml version="1.0" encoding="utf-8"?>
<ds:datastoreItem xmlns:ds="http://schemas.openxmlformats.org/officeDocument/2006/customXml" ds:itemID="{A941CA7C-A0BF-44EF-B2E5-7539C3B9B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E879E6-8FFE-4154-8F2A-F7518B89B376}">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Presentazione classica per assemblea generale aziendale</Template>
  <TotalTime>4806</TotalTime>
  <Words>2420</Words>
  <Application>Microsoft Macintosh PowerPoint</Application>
  <PresentationFormat>Widescreen</PresentationFormat>
  <Paragraphs>242</Paragraphs>
  <Slides>27</Slides>
  <Notes>0</Notes>
  <HiddenSlides>0</HiddenSlides>
  <MMClips>0</MMClips>
  <ScaleCrop>false</ScaleCrop>
  <HeadingPairs>
    <vt:vector size="6" baseType="variant">
      <vt:variant>
        <vt:lpstr>Caratteri utilizzati</vt:lpstr>
      </vt:variant>
      <vt:variant>
        <vt:i4>26</vt:i4>
      </vt:variant>
      <vt:variant>
        <vt:lpstr>Tema</vt:lpstr>
      </vt:variant>
      <vt:variant>
        <vt:i4>1</vt:i4>
      </vt:variant>
      <vt:variant>
        <vt:lpstr>Titoli diapositive</vt:lpstr>
      </vt:variant>
      <vt:variant>
        <vt:i4>27</vt:i4>
      </vt:variant>
    </vt:vector>
  </HeadingPairs>
  <TitlesOfParts>
    <vt:vector size="54" baseType="lpstr">
      <vt:lpstr>AdvOT3c2d9f11</vt:lpstr>
      <vt:lpstr>AdvOT3c2d9f11+20</vt:lpstr>
      <vt:lpstr>AdvOT3c2d9f11+fb</vt:lpstr>
      <vt:lpstr>AdvOTd40fda3b.B</vt:lpstr>
      <vt:lpstr>AdvPSA183</vt:lpstr>
      <vt:lpstr>AdvPSA334</vt:lpstr>
      <vt:lpstr>AdvPSA336</vt:lpstr>
      <vt:lpstr>AdvTT3713a231</vt:lpstr>
      <vt:lpstr>Arial</vt:lpstr>
      <vt:lpstr>Calibri</vt:lpstr>
      <vt:lpstr>CvvsbdAdvTTc488b0e6</vt:lpstr>
      <vt:lpstr>Helvetica</vt:lpstr>
      <vt:lpstr>Merriweather</vt:lpstr>
      <vt:lpstr>MyriadPro</vt:lpstr>
      <vt:lpstr>MyriadProUnicSemiCondensed</vt:lpstr>
      <vt:lpstr>NaomiSansEFNLight</vt:lpstr>
      <vt:lpstr>NaomiSansEFNMedium</vt:lpstr>
      <vt:lpstr>NpvwhfAdvTT577c760c</vt:lpstr>
      <vt:lpstr>RsbymtAdvTTc488b0e6+20</vt:lpstr>
      <vt:lpstr>Segoe UI</vt:lpstr>
      <vt:lpstr>STIX</vt:lpstr>
      <vt:lpstr>Times New Roman</vt:lpstr>
      <vt:lpstr>URWPalladioL</vt:lpstr>
      <vt:lpstr>VcrwfmAdvTT3713a231</vt:lpstr>
      <vt:lpstr>VxlymfAdvTTb8864ccf.B</vt:lpstr>
      <vt:lpstr>Wingdings</vt:lpstr>
      <vt:lpstr>RetrospectVTI</vt:lpstr>
      <vt:lpstr>Se l’avessi saputo!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 29-30 aprile Primo Corso ACCADEMIA SICOB Direttori: M. De Luca - M.A. Zappa</dc:title>
  <dc:creator>Eliana Rispoli</dc:creator>
  <cp:lastModifiedBy>Microsoft Office User</cp:lastModifiedBy>
  <cp:revision>94</cp:revision>
  <dcterms:created xsi:type="dcterms:W3CDTF">2022-02-27T17:36:31Z</dcterms:created>
  <dcterms:modified xsi:type="dcterms:W3CDTF">2025-05-08T09:25:00Z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